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2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3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c7146c406e402f" /><Relationship Type="http://schemas.openxmlformats.org/officeDocument/2006/relationships/extended-properties" Target="/docProps/app.xml" Id="R095377b9e3124e35" /><Relationship Type="http://schemas.openxmlformats.org/officeDocument/2006/relationships/officeDocument" Target="/ppt/presentation.xml" Id="R17e8c7d639814f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eec15242b54170"/>
  </p:sldMasterIdLst>
  <p:notesMasterIdLst>
    <p:notesMasterId xmlns:r="http://schemas.openxmlformats.org/officeDocument/2006/relationships" r:id="Rb4552f01afd6471d"/>
  </p:notesMasterIdLst>
  <p:sldIdLst>
    <p:sldId xmlns:r="http://schemas.openxmlformats.org/officeDocument/2006/relationships" id="256" r:id="R1cdcc5d66c824ccb"/>
    <p:sldId xmlns:r="http://schemas.openxmlformats.org/officeDocument/2006/relationships" id="257" r:id="R360824957fbd4b54"/>
    <p:sldId xmlns:r="http://schemas.openxmlformats.org/officeDocument/2006/relationships" id="258" r:id="R5e0b86bc8b454707"/>
    <p:sldId xmlns:r="http://schemas.openxmlformats.org/officeDocument/2006/relationships" id="259" r:id="R290aceb5eb09411a"/>
    <p:sldId xmlns:r="http://schemas.openxmlformats.org/officeDocument/2006/relationships" id="260" r:id="Rcf75639554e746a6"/>
    <p:sldId xmlns:r="http://schemas.openxmlformats.org/officeDocument/2006/relationships" id="261" r:id="Rece78ce9b3dd4161"/>
    <p:sldId xmlns:r="http://schemas.openxmlformats.org/officeDocument/2006/relationships" id="262" r:id="R1a842671a8df443e"/>
    <p:sldId xmlns:r="http://schemas.openxmlformats.org/officeDocument/2006/relationships" id="263" r:id="Ra4c07f1c9aa64b1d"/>
    <p:sldId xmlns:r="http://schemas.openxmlformats.org/officeDocument/2006/relationships" id="264" r:id="Rcf69a0b984c745de"/>
    <p:sldId xmlns:r="http://schemas.openxmlformats.org/officeDocument/2006/relationships" id="265" r:id="R6afe6b14ba454746"/>
    <p:sldId xmlns:r="http://schemas.openxmlformats.org/officeDocument/2006/relationships" id="266" r:id="Ref4a7a52a5b44b2e"/>
    <p:sldId xmlns:r="http://schemas.openxmlformats.org/officeDocument/2006/relationships" id="267" r:id="Rc2b3a4d2c62047e3"/>
    <p:sldId xmlns:r="http://schemas.openxmlformats.org/officeDocument/2006/relationships" id="268" r:id="Rad54c33e3c164d86"/>
    <p:sldId xmlns:r="http://schemas.openxmlformats.org/officeDocument/2006/relationships" id="269" r:id="Reaa2594f3ff64c7e"/>
    <p:sldId xmlns:r="http://schemas.openxmlformats.org/officeDocument/2006/relationships" id="270" r:id="R75a1f577b1da4d33"/>
    <p:sldId xmlns:r="http://schemas.openxmlformats.org/officeDocument/2006/relationships" id="271" r:id="R023c6f657d304279"/>
    <p:sldId xmlns:r="http://schemas.openxmlformats.org/officeDocument/2006/relationships" id="272" r:id="Ra34fe37d3d234c4d"/>
    <p:sldId xmlns:r="http://schemas.openxmlformats.org/officeDocument/2006/relationships" id="273" r:id="R6177fd6012bb4a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d779c460fd4fd3" /><Relationship Type="http://schemas.openxmlformats.org/officeDocument/2006/relationships/slideMaster" Target="/ppt/slideMasters/slideMaster1.xml" Id="R60eec15242b54170" /><Relationship Type="http://schemas.openxmlformats.org/officeDocument/2006/relationships/notesMaster" Target="/ppt/notesMasters/notesMaster1.xml" Id="Rb4552f01afd6471d" /><Relationship Type="http://schemas.openxmlformats.org/officeDocument/2006/relationships/presProps" Target="/ppt/presProps.xml" Id="R3072516ec0d14b88" /><Relationship Type="http://schemas.openxmlformats.org/officeDocument/2006/relationships/tableStyles" Target="/ppt/tableStyles.xml" Id="R341a1ab1271c4e09" /><Relationship Type="http://schemas.openxmlformats.org/officeDocument/2006/relationships/slide" Target="/ppt/slides/slide1.xml" Id="R1cdcc5d66c824ccb" /><Relationship Type="http://schemas.openxmlformats.org/officeDocument/2006/relationships/slide" Target="/ppt/slides/slide2.xml" Id="R360824957fbd4b54" /><Relationship Type="http://schemas.openxmlformats.org/officeDocument/2006/relationships/slide" Target="/ppt/slides/slide3.xml" Id="R5e0b86bc8b454707" /><Relationship Type="http://schemas.openxmlformats.org/officeDocument/2006/relationships/slide" Target="/ppt/slides/slide4.xml" Id="R290aceb5eb09411a" /><Relationship Type="http://schemas.openxmlformats.org/officeDocument/2006/relationships/slide" Target="/ppt/slides/slide5.xml" Id="Rcf75639554e746a6" /><Relationship Type="http://schemas.openxmlformats.org/officeDocument/2006/relationships/slide" Target="/ppt/slides/slide6.xml" Id="Rece78ce9b3dd4161" /><Relationship Type="http://schemas.openxmlformats.org/officeDocument/2006/relationships/slide" Target="/ppt/slides/slide7.xml" Id="R1a842671a8df443e" /><Relationship Type="http://schemas.openxmlformats.org/officeDocument/2006/relationships/slide" Target="/ppt/slides/slide8.xml" Id="Ra4c07f1c9aa64b1d" /><Relationship Type="http://schemas.openxmlformats.org/officeDocument/2006/relationships/slide" Target="/ppt/slides/slide9.xml" Id="Rcf69a0b984c745de" /><Relationship Type="http://schemas.openxmlformats.org/officeDocument/2006/relationships/slide" Target="/ppt/slides/slide10.xml" Id="R6afe6b14ba454746" /><Relationship Type="http://schemas.openxmlformats.org/officeDocument/2006/relationships/slide" Target="/ppt/slides/slide11.xml" Id="Ref4a7a52a5b44b2e" /><Relationship Type="http://schemas.openxmlformats.org/officeDocument/2006/relationships/slide" Target="/ppt/slides/slide12.xml" Id="Rc2b3a4d2c62047e3" /><Relationship Type="http://schemas.openxmlformats.org/officeDocument/2006/relationships/slide" Target="/ppt/slides/slide13.xml" Id="Rad54c33e3c164d86" /><Relationship Type="http://schemas.openxmlformats.org/officeDocument/2006/relationships/slide" Target="/ppt/slides/slide14.xml" Id="Reaa2594f3ff64c7e" /><Relationship Type="http://schemas.openxmlformats.org/officeDocument/2006/relationships/slide" Target="/ppt/slides/slide15.xml" Id="R75a1f577b1da4d33" /><Relationship Type="http://schemas.openxmlformats.org/officeDocument/2006/relationships/slide" Target="/ppt/slides/slide16.xml" Id="R023c6f657d304279" /><Relationship Type="http://schemas.openxmlformats.org/officeDocument/2006/relationships/slide" Target="/ppt/slides/slide17.xml" Id="Ra34fe37d3d234c4d" /><Relationship Type="http://schemas.openxmlformats.org/officeDocument/2006/relationships/slide" Target="/ppt/slides/slide18.xml" Id="R6177fd6012bb4a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528729b0b14f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f8fa5dd4fb4692" /><Relationship Type="http://schemas.openxmlformats.org/officeDocument/2006/relationships/notesMaster" Target="/ppt/notesMasters/notesMaster1.xml" Id="R86f7ec691d584b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a2a3c2e7f0452c" /><Relationship Type="http://schemas.openxmlformats.org/officeDocument/2006/relationships/notesMaster" Target="/ppt/notesMasters/notesMaster1.xml" Id="R66cf981ac11c47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caf5a04a8f43f0" /><Relationship Type="http://schemas.openxmlformats.org/officeDocument/2006/relationships/notesMaster" Target="/ppt/notesMasters/notesMaster1.xml" Id="R854c01aac14841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ac711c41bc4696" /><Relationship Type="http://schemas.openxmlformats.org/officeDocument/2006/relationships/notesMaster" Target="/ppt/notesMasters/notesMaster1.xml" Id="R9c083f4133df44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9db82608a8490a" /><Relationship Type="http://schemas.openxmlformats.org/officeDocument/2006/relationships/notesMaster" Target="/ppt/notesMasters/notesMaster1.xml" Id="R4747a130d6a242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b4328f19f34cfe" /><Relationship Type="http://schemas.openxmlformats.org/officeDocument/2006/relationships/notesMaster" Target="/ppt/notesMasters/notesMaster1.xml" Id="R72c71809566346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a9bdc1c8d64b31" /><Relationship Type="http://schemas.openxmlformats.org/officeDocument/2006/relationships/notesMaster" Target="/ppt/notesMasters/notesMaster1.xml" Id="R6c929dadfc8c49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7a349c859f43f7" /><Relationship Type="http://schemas.openxmlformats.org/officeDocument/2006/relationships/notesMaster" Target="/ppt/notesMasters/notesMaster1.xml" Id="R21bc4a61ed4043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8b6c3b48174c3c" /><Relationship Type="http://schemas.openxmlformats.org/officeDocument/2006/relationships/notesMaster" Target="/ppt/notesMasters/notesMaster1.xml" Id="Rf6174f776b384a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09440e77a24e9b" /><Relationship Type="http://schemas.openxmlformats.org/officeDocument/2006/relationships/notesMaster" Target="/ppt/notesMasters/notesMaster1.xml" Id="R5fbb6ac39b184e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a5b30f2e814fc5" /><Relationship Type="http://schemas.openxmlformats.org/officeDocument/2006/relationships/notesMaster" Target="/ppt/notesMasters/notesMaster1.xml" Id="R544d7d4915ca44e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5d823a50e14656" /><Relationship Type="http://schemas.openxmlformats.org/officeDocument/2006/relationships/notesMaster" Target="/ppt/notesMasters/notesMaster1.xml" Id="Re4feef73c5a344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467261464e490d" /><Relationship Type="http://schemas.openxmlformats.org/officeDocument/2006/relationships/notesMaster" Target="/ppt/notesMasters/notesMaster1.xml" Id="Rdac02196d3464ad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c75d0cdd6fb4e44" /><Relationship Type="http://schemas.openxmlformats.org/officeDocument/2006/relationships/notesMaster" Target="/ppt/notesMasters/notesMaster1.xml" Id="R179abe21572b45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b3a3c092bce4348" /><Relationship Type="http://schemas.openxmlformats.org/officeDocument/2006/relationships/notesMaster" Target="/ppt/notesMasters/notesMaster1.xml" Id="R4069e82460fb4a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3821f1f4324dd5" /><Relationship Type="http://schemas.openxmlformats.org/officeDocument/2006/relationships/notesMaster" Target="/ppt/notesMasters/notesMaster1.xml" Id="Rf792b4e2e7d6466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ce813e22e24d84" /><Relationship Type="http://schemas.openxmlformats.org/officeDocument/2006/relationships/notesMaster" Target="/ppt/notesMasters/notesMaster1.xml" Id="Rfd5418e48101489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83eb3b6760e437e" /><Relationship Type="http://schemas.openxmlformats.org/officeDocument/2006/relationships/notesMaster" Target="/ppt/notesMasters/notesMaster1.xml" Id="R08955ee9887d4b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Victoria's Smile internal records and strategy documents,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Accounts.xlsx; Babies Details.xlsx; VSF and VSUK internal strategy and governance records.</a:t>
            </a:r>
          </a:p>
          <a:p xmlns:a="http://schemas.openxmlformats.org/drawingml/2006/main">
            <a:r>
              <a:t>- NGN 74.78m is the main-ledger baseline. The NGN 94m+ current management figure includes additional Victoria House investment pending final reconciliation.</a:t>
            </a:r>
          </a:p>
          <a:p xmlns:a="http://schemas.openxmlformats.org/drawingml/2006/main">
            <a:r>
              <a:t>- The 2,000+ education and sensitisation figure is management-reported cumulative reach.</a:t>
            </a:r>
          </a:p>
          <a:p xmlns:a="http://schemas.openxmlformats.org/drawingml/2006/main">
            <a:r>
              <a:t>- The 600+ figure records cumulative beneficiary-support transactions, not unique beneficiaries.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World Bank Gender Data Portal, Nigeria: https://genderdata.worldbank.org/en/economies/nigeria</a:t>
            </a:r>
          </a:p>
          <a:p xmlns:a="http://schemas.openxmlformats.org/drawingml/2006/main">
            <a:r>
              <a:t>- MBRRACE-UK Maternal Report 2025: https://www.npeu.ox.ac.uk/assets/downloads/mbrrace-uk/reports/maternal-report-2025/MBRRACE-UK%20Maternal%20Report%202025%20-%20Main%20ONLINE%20v1.0.pdf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and VSUK internal legal, programme and fundraising records.</a:t>
            </a:r>
          </a:p>
          <a:p xmlns:a="http://schemas.openxmlformats.org/drawingml/2006/main">
            <a:r>
              <a:t>- Master Document.xlsx, 20 Smiles for 20 Years reconciliation.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VSUK-strategic-document-2026(3).pdf; internal governance records.</a:t>
            </a:r>
          </a:p>
          <a:p xmlns:a="http://schemas.openxmlformats.org/drawingml/2006/main">
            <a:r>
              <a:t>- No institutional NHS or academic partnership is claimed; those relationships remain emerging.</a:t>
            </a:r>
          </a:p>
          <a:p xmlns:a="http://schemas.openxmlformats.org/drawingml/2006/main">
            <a:r>
              <a:t>
[Sources]
- https://register-of-charities.charitycommission.gov.uk/en/charity-search/-/charity-details/5255615/charity-overview (registered name and charity number, accessed 26 August 2026)
- https://find-and-update.company-information.service.gov.uk/company/15780624 (registered company name and number, accessed 26 August 2026)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programme records and internal strategy; VSF Account Reconciliation.xlsx.</a:t>
            </a:r>
          </a:p>
          <a:p xmlns:a="http://schemas.openxmlformats.org/drawingml/2006/main">
            <a:r>
              <a:t>- The Children’s Prosperity Network is delivered in partnership with Calledo Africa.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Beneficiary pathway described by the founder and programme records, August 2026.</a:t>
            </a:r>
          </a:p>
          <a:p xmlns:a="http://schemas.openxmlformats.org/drawingml/2006/main">
            <a:r>
              <a:t>- Babies Details.xlsx contains immunisation and school-age follow-through fields.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Babies Details(1).xlsx, supplied August 2026; VSF Account Reconciliation.xlsx.</a:t>
            </a:r>
          </a:p>
          <a:p xmlns:a="http://schemas.openxmlformats.org/drawingml/2006/main">
            <a:r>
              <a:t>- The register contains 74 numbered rows, 73 named pregnancy-outcome records, five pregnancy-loss records and one final incomplete/current record.</a:t>
            </a:r>
          </a:p>
          <a:p xmlns:a="http://schemas.openxmlformats.org/drawingml/2006/main">
            <a:r>
              <a:t>- Two recent birth rows have an unfilled live/outcome-status field; no status has been inferred.</a:t>
            </a:r>
          </a:p>
          <a:p xmlns:a="http://schemas.openxmlformats.org/drawingml/2006/main">
            <a:r>
              <a:t>- 42 detailed public story pages correspond to the first 46 register rows excluding four pregnancy-loss records.</a:t>
            </a:r>
          </a:p>
          <a:p xmlns:a="http://schemas.openxmlformats.org/drawingml/2006/main">
            <a:r>
              <a:t>- 600+ is a cumulative support-transaction count, not a unique-beneficiary count. The 15th outreach is scheduled for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Accounts.xlsx, Summary in Naira and Expenditure sheets.</a:t>
            </a:r>
          </a:p>
          <a:p xmlns:a="http://schemas.openxmlformats.org/drawingml/2006/main">
            <a:r>
              <a:t>- Main-ledger baseline: NGN 74,777,306.06, 2019–July 2026.</a:t>
            </a:r>
          </a:p>
          <a:p xmlns:a="http://schemas.openxmlformats.org/drawingml/2006/main">
            <a:r>
              <a:t>- The NGN 94m+ current management figure adds at least NGN 20m of Victoria House investment. Final capital reconciliation continues; the completed/build-out total is expected to exceed NGN 100m.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Accounts.xlsx, Summary in Naira and Expenditure sheets.</a:t>
            </a:r>
          </a:p>
          <a:p xmlns:a="http://schemas.openxmlformats.org/drawingml/2006/main">
            <a:r>
              <a:t>- Category values are rounded from the NGN 74.78m main-ledger baseline. Additional Victoria House investment is included in the NGN 94m+ current management figure but is not reallocated in this chart pending final reconciliation.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Master Document.xlsx, Reconciliation and Donors sheets.</a:t>
            </a:r>
          </a:p>
          <a:p xmlns:a="http://schemas.openxmlformats.org/drawingml/2006/main">
            <a:r>
              <a:t>- Master reconciliation total: GBP54,721.31. Five Walkathon totals sum to GBP36,010.56.</a:t>
            </a:r>
          </a:p>
          <a:p xmlns:a="http://schemas.openxmlformats.org/drawingml/2006/main">
            <a:r>
              <a:t>- The 254 rows are supporter/participant records, not necessarily 254 unique individual donors.</a:t>
            </a:r>
          </a:p>
          <a:p xmlns:a="http://schemas.openxmlformats.org/drawingml/2006/main">
            <a:r>
              <a:t>
- GBP campaign values demonstrate historic mobilisation. They are not additive to, or presented as a reconciliation of, VSF Nigeria's NGN expenditure ledger.</a:t>
            </a:r>
          </a:p>
          <a:p xmlns:a="http://schemas.openxmlformats.org/drawingml/2006/main">
            <a:r>
              <a:t>
[Sources]
- Founder management update, 27 August 2026: 793 GoFundMe donations and a current supporter community of nearly 350 people.
- The 793 figure is a donation count, not a verified count of unique donors. The supporter-community figure is management-reported.
- GBP campaign values remain separate from VSF Nigeria's NGN expenditure ledger.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VSUK-strategic-document-2026(3).pdf, Delivery to date, Community and strategic focus sections.</a:t>
            </a:r>
          </a:p>
          <a:p xmlns:a="http://schemas.openxmlformats.org/drawingml/2006/main">
            <a:r>
              <a:t>- Northwick Park is described as a catchment, not a formal partnership.</a:t>
            </a:r>
          </a:p>
          <a:p xmlns:a="http://schemas.openxmlformats.org/drawingml/2006/main">
            <a:r>
              <a:t>
[Sources]
- https://register-of-charities.charitycommission.gov.uk/en/charity-search/-/charity-details/5255615/charity-overview (registered name and charity number, accessed 26 August 2026)
- https://find-and-update.company-information.service.gov.uk/company/15780624 (registered company name and number, accessed 26 August 2026)
[/Sources]</a:t>
            </a:r>
          </a:p>
          <a:p xmlns:a="http://schemas.openxmlformats.org/drawingml/2006/main">
            <a:r>
              <a:t>
[Sources]
- Founder management update, 27 August 2026: current supporter community is nearly 350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Founder and programme-team learning, August 2026; VSF programme and beneficiary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Victoria's Smile institutional strategy developed from internal evidence and six years of delivery learning.</a:t>
            </a:r>
          </a:p>
          <a:p xmlns:a="http://schemas.openxmlformats.org/drawingml/2006/main">
            <a:r>
              <a:t>
[Sources]
- Strategic direction and support needs are stated separately for Victoria's Smile Foundation (Nigeria) and Victoria's Smile Limited (UK).
- These are forward-looking priorities, not funded commitments or a jointly governed programme.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Partnership routes are strategic propositions, not claims of existing formal partnerships.</a:t>
            </a:r>
          </a:p>
          <a:p xmlns:a="http://schemas.openxmlformats.org/drawingml/2006/main">
            <a:r>
              <a:t>
[Sources]
- Partnership routes identify the types of support and stakeholders relevant to each legal entity.
- Any collaboration requires separate approval, roles, budgets and reporting.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VSF Accounts.xlsx; Master Document.xlsx; VSUK-strategic-document-2026(3).pdf; internal programme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classification prepared from the internal evidence base, August 2026.</a:t>
            </a:r>
          </a:p>
          <a:p xmlns:a="http://schemas.openxmlformats.org/drawingml/2006/main">
            <a:r>
              <a:t>- Charity Commission: https://register-of-charities.charitycommission.gov.uk/en/charity-search/-/charity-details/5255615/charity-overview</a:t>
            </a:r>
          </a:p>
          <a:p xmlns:a="http://schemas.openxmlformats.org/drawingml/2006/main">
            <a:r>
              <a:t>- Companies House: https://find-and-update.company-information.service.gov.uk/company/15780624</a:t>
            </a:r>
          </a:p>
          <a:p xmlns:a="http://schemas.openxmlformats.org/drawingml/2006/main">
            <a:r>
              <a:t>- The 2,000+ reach is management-reported; 600+ is a cumulative transaction count. The 15th outreach is scheduled for September 2026.</a:t>
            </a:r>
          </a:p>
          <a:p xmlns:a="http://schemas.openxmlformats.org/drawingml/2006/main">
            <a:r>
              <a:t>- NGN 74.78m is the main-ledger baseline; NGN 94m+ is the current management figure including additional Victoria House investment pending final reconciliation.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Victoria's Smile contact details supplied in internal organisational materials.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f8de2152e44c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2ace427b904de9" /><Relationship Type="http://schemas.openxmlformats.org/officeDocument/2006/relationships/slideLayout" Target="/ppt/slideLayouts/slideLayout1.xml" Id="R0bf32e664d3d43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f32e664d3d43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2102f7d804704" /><Relationship Type="http://schemas.openxmlformats.org/officeDocument/2006/relationships/notesSlide" Target="/ppt/notesSlides/notesSlide1.xml" Id="Rc7defe25786940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d74ba51594ee2" /><Relationship Type="http://schemas.openxmlformats.org/officeDocument/2006/relationships/notesSlide" Target="/ppt/notesSlides/notesSlide2.xml" Id="Reb7a303a39c349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10e174e88414a" /><Relationship Type="http://schemas.openxmlformats.org/officeDocument/2006/relationships/notesSlide" Target="/ppt/notesSlides/notesSlide3.xml" Id="Rba70b0b5d7dc4f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e79577b7c4a8b" /><Relationship Type="http://schemas.openxmlformats.org/officeDocument/2006/relationships/notesSlide" Target="/ppt/notesSlides/notesSlide4.xml" Id="R5ec59256531b40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14e10e400446d" /><Relationship Type="http://schemas.openxmlformats.org/officeDocument/2006/relationships/notesSlide" Target="/ppt/notesSlides/notesSlide5.xml" Id="R713ee22d1e5a4b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ab347042646cb" /><Relationship Type="http://schemas.openxmlformats.org/officeDocument/2006/relationships/notesSlide" Target="/ppt/notesSlides/notesSlide6.xml" Id="R0f726c1d049c44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bf0db62d34e48" /><Relationship Type="http://schemas.openxmlformats.org/officeDocument/2006/relationships/notesSlide" Target="/ppt/notesSlides/notesSlide7.xml" Id="R074fad7e89a74e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a126ade5df4d92" /><Relationship Type="http://schemas.openxmlformats.org/officeDocument/2006/relationships/notesSlide" Target="/ppt/notesSlides/notesSlide8.xml" Id="R9443e45c524b4c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3cfcd06d64085" /><Relationship Type="http://schemas.openxmlformats.org/officeDocument/2006/relationships/chart" Target="/ppt/slides/charts/chart1.xml" Id="R009a55695b804684" /><Relationship Type="http://schemas.openxmlformats.org/officeDocument/2006/relationships/notesSlide" Target="/ppt/notesSlides/notesSlide9.xml" Id="R207dafc86d5347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3224da0e64ff1" /><Relationship Type="http://schemas.openxmlformats.org/officeDocument/2006/relationships/chart" Target="/ppt/slides/charts/chart2.xml" Id="R03dc871f6555408f" /><Relationship Type="http://schemas.openxmlformats.org/officeDocument/2006/relationships/notesSlide" Target="/ppt/notesSlides/notesSlide10.xml" Id="Rd10f19440b02406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a67c4b2b24a8e" /><Relationship Type="http://schemas.openxmlformats.org/officeDocument/2006/relationships/chart" Target="/ppt/slides/charts/chart3.xml" Id="R574ef1e586674adb" /><Relationship Type="http://schemas.openxmlformats.org/officeDocument/2006/relationships/notesSlide" Target="/ppt/notesSlides/notesSlide11.xml" Id="R1befb7f4f023453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7ad8d00a74e91" /><Relationship Type="http://schemas.openxmlformats.org/officeDocument/2006/relationships/notesSlide" Target="/ppt/notesSlides/notesSlide12.xml" Id="R98dee76b8db544b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4d4148ba4483b" /><Relationship Type="http://schemas.openxmlformats.org/officeDocument/2006/relationships/notesSlide" Target="/ppt/notesSlides/notesSlide13.xml" Id="Rcd8c5300145a472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ab3e9844e4fee" /><Relationship Type="http://schemas.openxmlformats.org/officeDocument/2006/relationships/notesSlide" Target="/ppt/notesSlides/notesSlide14.xml" Id="Rdbef3ac714dd44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8005876d94710" /><Relationship Type="http://schemas.openxmlformats.org/officeDocument/2006/relationships/notesSlide" Target="/ppt/notesSlides/notesSlide15.xml" Id="Rb4dbae0327364c9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ad0e327a34074" /><Relationship Type="http://schemas.openxmlformats.org/officeDocument/2006/relationships/notesSlide" Target="/ppt/notesSlides/notesSlide16.xml" Id="R533b96d78dc3428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434cf0981543ff" /><Relationship Type="http://schemas.openxmlformats.org/officeDocument/2006/relationships/notesSlide" Target="/ppt/notesSlides/notesSlide17.xml" Id="R8336e33354ca4f0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96389dc2c4f88" /><Relationship Type="http://schemas.openxmlformats.org/officeDocument/2006/relationships/notesSlide" Target="/ppt/notesSlides/notesSlide18.xml" Id="Re0a76b4167f34dcf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Recorded expenditure</c:v>
          </c:tx>
          <c:spPr>
            <a:solidFill xmlns:a="http://schemas.openxmlformats.org/drawingml/2006/main">
              <a:srgbClr val="F50062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7A2E2E"/>
              </a:solidFill>
            </c:spPr>
          </c:dPt>
          <c:cat>
            <c:strLit>
              <c:ptCount val="6"/>
              <c:pt idx="0">
                <c:v>2021</c:v>
              </c:pt>
              <c:pt idx="1">
                <c:v>2022</c:v>
              </c:pt>
              <c:pt idx="2">
                <c:v>2023</c:v>
              </c:pt>
              <c:pt idx="3">
                <c:v>2024</c:v>
              </c:pt>
              <c:pt idx="4">
                <c:v>2025</c:v>
              </c:pt>
              <c:pt idx="5">
                <c:v>2026 YTD</c:v>
              </c:pt>
            </c:strLit>
          </c:cat>
          <c:val>
            <c:numLit>
              <c:formatCode>General</c:formatCode>
              <c:ptCount val="6"/>
              <c:pt idx="0">
                <c:v>2.085</c:v>
              </c:pt>
              <c:pt idx="1">
                <c:v>4.912</c:v>
              </c:pt>
              <c:pt idx="2">
                <c:v>10.733</c:v>
              </c:pt>
              <c:pt idx="3">
                <c:v>35.903</c:v>
              </c:pt>
              <c:pt idx="4">
                <c:v>16.093</c:v>
              </c:pt>
              <c:pt idx="5">
                <c:v>4.691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825" b="1">
                  <a:solidFill>
                    <a:srgbClr val="24142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6DEE8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E6872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majorGridlines>
          <c:spPr>
            <a:ln xmlns:a="http://schemas.openxmlformats.org/drawingml/2006/main" w="9525">
              <a:solidFill>
                <a:srgbClr val="E6DEE8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NGN million</c:v>
          </c:tx>
          <c:dPt>
            <c:idx val="0"/>
            <c:spPr>
              <a:solidFill xmlns:a="http://schemas.openxmlformats.org/drawingml/2006/main">
                <a:srgbClr val="F50062"/>
              </a:solidFill>
            </c:spPr>
          </c:dPt>
          <c:dPt>
            <c:idx val="1"/>
            <c:spPr>
              <a:solidFill xmlns:a="http://schemas.openxmlformats.org/drawingml/2006/main">
                <a:srgbClr val="7A2E2E"/>
              </a:solidFill>
            </c:spPr>
          </c:dPt>
          <c:dPt>
            <c:idx val="2"/>
            <c:spPr>
              <a:solidFill xmlns:a="http://schemas.openxmlformats.org/drawingml/2006/main">
                <a:srgbClr val="4B176F"/>
              </a:solidFill>
            </c:spPr>
          </c:dPt>
          <c:dPt>
            <c:idx val="3"/>
            <c:spPr>
              <a:solidFill xmlns:a="http://schemas.openxmlformats.org/drawingml/2006/main">
                <a:srgbClr val="D9A7A4"/>
              </a:solidFill>
            </c:spPr>
          </c:dPt>
          <c:cat>
            <c:strLit>
              <c:ptCount val="4"/>
              <c:pt idx="0">
                <c:v>Beneficiary support</c:v>
              </c:pt>
              <c:pt idx="1">
                <c:v>Victoria House</c:v>
              </c:pt>
              <c:pt idx="2">
                <c:v>Team capacity</c:v>
              </c:pt>
              <c:pt idx="3">
                <c:v>Other delivery &amp; infrastructure</c:v>
              </c:pt>
            </c:strLit>
          </c:cat>
          <c:val>
            <c:numLit>
              <c:formatCode>General</c:formatCode>
              <c:ptCount val="4"/>
              <c:pt idx="0">
                <c:v>27.904</c:v>
              </c:pt>
              <c:pt idx="1">
                <c:v>20</c:v>
              </c:pt>
              <c:pt idx="2">
                <c:v>16.429</c:v>
              </c:pt>
              <c:pt idx="3">
                <c:v>10.444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00" b="1">
                  <a:solidFill>
                    <a:srgbClr val="24142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70"/>
        <c:holeSize val="64"/>
      </c:doughnutChart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Funds raised</c:v>
          </c:tx>
          <c:spPr>
            <a:solidFill xmlns:a="http://schemas.openxmlformats.org/drawingml/2006/main">
              <a:srgbClr val="F50062"/>
            </a:solidFill>
          </c:spPr>
          <c:dPt>
            <c:idx val="4"/>
            <c:invertIfNegative val="0"/>
            <c:spPr>
              <a:solidFill xmlns:a="http://schemas.openxmlformats.org/drawingml/2006/main">
                <a:srgbClr val="7A2E2E"/>
              </a:solidFill>
            </c:spPr>
          </c:dPt>
          <c:cat>
            <c:strLit>
              <c:ptCount val="5"/>
              <c:pt idx="0">
                <c:v>Walk 1</c:v>
              </c:pt>
              <c:pt idx="1">
                <c:v>Walk 2</c:v>
              </c:pt>
              <c:pt idx="2">
                <c:v>Walk 3</c:v>
              </c:pt>
              <c:pt idx="3">
                <c:v>Walk 4</c:v>
              </c:pt>
              <c:pt idx="4">
                <c:v>Walk 5</c:v>
              </c:pt>
            </c:strLit>
          </c:cat>
          <c:val>
            <c:numLit>
              <c:formatCode>General</c:formatCode>
              <c:ptCount val="5"/>
              <c:pt idx="0">
                <c:v>9.388</c:v>
              </c:pt>
              <c:pt idx="1">
                <c:v>6.621</c:v>
              </c:pt>
              <c:pt idx="2">
                <c:v>7.289</c:v>
              </c:pt>
              <c:pt idx="3">
                <c:v>7.367</c:v>
              </c:pt>
              <c:pt idx="4">
                <c:v>5.346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75" b="1">
                  <a:solidFill>
                    <a:srgbClr val="24142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2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6DEE8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6E6872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majorGridlines>
          <c:spPr>
            <a:ln xmlns:a="http://schemas.openxmlformats.org/drawingml/2006/main" w="9525">
              <a:solidFill>
                <a:srgbClr val="E6DEE8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414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D96DC-8E23-41A7-BAE7-2160672A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solidFill>
              <a:srgbClr val="F5006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22FA0-7A81-41F9-B94E-FF3D68EC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0"/>
            <a:ext cx="95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solidFill>
              <a:srgbClr val="7A2E2E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D167F-C37E-4933-882B-05C08336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4850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DCCFE0"/>
                </a:solidFill>
              </a:defRPr>
            </a:pPr>
            <a:r>
              <a:rPr sz="1200" b="1" i="0">
                <a:solidFill>
                  <a:srgbClr val="DCCFE0"/>
                </a:solidFill>
              </a:rPr>
              <a:t>VICTORIA'S SMILE · EVIDENCE HUB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9466E-5CDC-45D4-8019-0CAF8C15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581150"/>
            <a:ext cx="8096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Six years of delivery.</a:t>
            </a:r>
          </a:p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Built for safer motherhood.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A4D477-D694-4A6D-BFE2-FFE0B06A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38550"/>
            <a:ext cx="1238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00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3D67E-EB87-470C-BFFC-725EFBFB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0050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 i="0">
                <a:solidFill>
                  <a:srgbClr val="FFFFFF"/>
                </a:solidFill>
              </a:defRPr>
            </a:pPr>
            <a:r>
              <a:rPr sz="1800" b="0" i="0">
                <a:solidFill>
                  <a:srgbClr val="FFFFFF"/>
                </a:solidFill>
              </a:rPr>
              <a:t>Institutional prospectus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6E94DF-DAA3-4E65-8220-6A9A4936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00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DCCFE0"/>
                </a:solidFill>
              </a:defRPr>
            </a:pPr>
            <a:r>
              <a:rPr sz="1350" b="1" i="0">
                <a:solidFill>
                  <a:srgbClr val="DCCFE0"/>
                </a:solidFill>
              </a:rPr>
              <a:t>Two independent organisations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196CB-D233-4E2E-8261-EE0371F5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14850"/>
            <a:ext cx="3905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 b="0" i="0">
                <a:solidFill>
                  <a:srgbClr val="DCCFE0"/>
                </a:solidFill>
              </a:defRPr>
            </a:pPr>
            <a:r>
              <a:rPr sz="1650" b="0" i="0">
                <a:solidFill>
                  <a:srgbClr val="DCCFE0"/>
                </a:solidFill>
              </a:rPr>
              <a:t>A shared founder story. Separate governance, finances and accountability.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42168-DB2A-4308-A82D-1124E7B4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0579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 i="0">
                <a:solidFill>
                  <a:srgbClr val="AFA0B5"/>
                </a:solidFill>
              </a:defRPr>
            </a:pPr>
            <a:r>
              <a:rPr sz="825" b="1" i="0">
                <a:solidFill>
                  <a:srgbClr val="AFA0B5"/>
                </a:solidFill>
              </a:rPr>
              <a:t>AUGUST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C4585-6729-40E4-B371-3EFC03C2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057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 i="0">
                <a:solidFill>
                  <a:srgbClr val="AFA0B5"/>
                </a:solidFill>
              </a:defRPr>
            </a:pPr>
            <a:r>
              <a:rPr sz="825" b="1" i="0">
                <a:solidFill>
                  <a:srgbClr val="AFA0B5"/>
                </a:solidFill>
              </a:rPr>
              <a:t>PUBLIC INSTITUTIONAL OVERVIEW</a:t>
            </a:r>
          </a:p>
        </p:txBody>
      </p:sp>
    </p:spTree>
    <p:extLst>
      <p:ext uri="{BB962C8B-B14F-4D97-AF65-F5344CB8AC3E}">
        <p14:creationId xmlns:p14="http://schemas.microsoft.com/office/powerpoint/2010/main" val="5991277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AE8B21-C9AB-4BE6-BD1D-97168A54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7A79F-EF82-4A3B-A4C2-76798FE9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Five connected programmes and initiatives form a maternal-health platform.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E1DCF-4A10-4934-9F3E-39E3ABAD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1B569-D620-46D5-B86D-DE2D8176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383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50062"/>
                </a:solidFill>
              </a:defRPr>
            </a:pPr>
            <a:r>
              <a:rPr sz="3600" b="1" i="0">
                <a:solidFill>
                  <a:srgbClr val="F50062"/>
                </a:solidFill>
              </a:rPr>
              <a:t>6+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4BA44-41EB-4367-B818-C3121567C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2333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years of delivery and learning by VSF Nigeria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8A8AB-A7AD-4075-AD58-EDC10B76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0383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4B176F"/>
                </a:solidFill>
              </a:defRPr>
            </a:pPr>
            <a:r>
              <a:rPr sz="3600" b="1" i="0">
                <a:solidFill>
                  <a:srgbClr val="4B176F"/>
                </a:solidFill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2EA2C7-CFB5-4278-8059-77302ACB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7241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connected programme pillars across the Nigeria platform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D7C88-AD57-45CE-B1DA-43651495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0383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7A2E2E"/>
                </a:solidFill>
              </a:defRPr>
            </a:pPr>
            <a:r>
              <a:rPr sz="3600" b="1" i="0">
                <a:solidFill>
                  <a:srgbClr val="7A2E2E"/>
                </a:solidFill>
              </a:rPr>
              <a:t>2,000+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E97D74-74C2-40D7-AD36-52AA34B2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2415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women reached through education and sensitisation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154D5C-CE19-4252-BD8F-57051039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038350"/>
            <a:ext cx="1666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A65343"/>
                </a:solidFill>
              </a:defRPr>
            </a:pPr>
            <a:r>
              <a:rPr sz="3600" b="1" i="0">
                <a:solidFill>
                  <a:srgbClr val="A65343"/>
                </a:solidFill>
              </a:rPr>
              <a:t>600+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510024-DFF5-46DD-B234-771EDD1D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724150"/>
            <a:ext cx="1666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recorded support transactions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CCE57-09EA-4B25-B65A-9CF74A96A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4810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E6643-4483-4365-A38A-21079D8EF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10050"/>
            <a:ext cx="904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142F"/>
                </a:solidFill>
              </a:defRPr>
            </a:pPr>
            <a:r>
              <a:rPr sz="1650" b="1" i="0">
                <a:solidFill>
                  <a:srgbClr val="24142F"/>
                </a:solidFill>
              </a:rPr>
              <a:t>The numbers show breadth and depth—not one programme or one cost-per-family calculation: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678D1-B9A9-4986-8072-1F5751BD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0535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6E6872"/>
                </a:solidFill>
              </a:defRPr>
            </a:pPr>
            <a:r>
              <a:rPr sz="1575" b="0" i="0">
                <a:solidFill>
                  <a:srgbClr val="6E6872"/>
                </a:solidFill>
              </a:rPr>
              <a:t>VSF Nigeria: government and hospital pathways • audited accounts • Victoria House. UK charity: legal infrastructure • Gift Aid • programmes • supporter community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922DB5-FD3F-4F08-8EC8-DD385955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B176F"/>
                </a:solidFill>
              </a:defRPr>
            </a:pPr>
            <a:r>
              <a:rPr sz="1650" b="1" i="0">
                <a:solidFill>
                  <a:srgbClr val="4B176F"/>
                </a:solidFill>
              </a:rPr>
              <a:t>The next task is to build separate funding cases—and formal collaboration only where it adds value.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C17C25-5D82-4BAA-A544-11F8B205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TWO INDEPENDENT ORGANISATIONS • INSTITUTIONAL PROSPECTUS 2026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04315-F48C-4EC9-9CA6-1602B7A5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1953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7EC1A4-DDD1-47E2-9B44-E35C0E5E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WHY THIS WORK MATTERS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34A81-FDD9-44D3-BCBC-9673E221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The two organisations work in different systems—but face related patterns of avoidable inequity.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9203F-CD98-41AC-BB50-BE7395943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F1BE75-4E66-43E1-B8CE-4BA64306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62150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50062"/>
                </a:solidFill>
              </a:defRPr>
            </a:pPr>
            <a:r>
              <a:rPr sz="1125" b="1" i="0">
                <a:solidFill>
                  <a:srgbClr val="F50062"/>
                </a:solidFill>
              </a:rPr>
              <a:t>NIGERIA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7F9C6-4F98-4AD8-9046-81CB876F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431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24142F"/>
                </a:solidFill>
              </a:defRPr>
            </a:pPr>
            <a:r>
              <a:rPr sz="5700" b="1" i="0">
                <a:solidFill>
                  <a:srgbClr val="24142F"/>
                </a:solidFill>
              </a:rPr>
              <a:t>993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6C561F-B76C-421F-B774-955E88E5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38500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maternal deaths per 100,000 live births in 2023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F06CD-D9E4-4253-8D68-8BB84C0F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0"/>
            <a:ext cx="4429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24142F"/>
                </a:solidFill>
              </a:defRPr>
            </a:pPr>
            <a:r>
              <a:rPr sz="1650" b="0" i="0">
                <a:solidFill>
                  <a:srgbClr val="24142F"/>
                </a:solidFill>
              </a:rPr>
              <a:t>The challenge is not only clinical. Poverty, delayed care, incomplete screening, weak navigation and information gaps shape who reaches help in time.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18AAD2-E1F7-47D8-8382-4121BD9B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1809750"/>
            <a:ext cx="190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DEE8"/>
          </a:solidFill>
          <a:ln xmlns:a="http://schemas.openxmlformats.org/drawingml/2006/main" w="0">
            <a:solidFill>
              <a:srgbClr val="E6DEE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32E510-C7AD-4909-A2D2-10B0FA15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9621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7A2E2E"/>
                </a:solidFill>
              </a:defRPr>
            </a:pPr>
            <a:r>
              <a:rPr sz="1125" b="1" i="0">
                <a:solidFill>
                  <a:srgbClr val="7A2E2E"/>
                </a:solidFill>
              </a:rPr>
              <a:t>UNITED KINGDOM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3A029-62E9-4024-935F-35686141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3431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24142F"/>
                </a:solidFill>
              </a:defRPr>
            </a:pPr>
            <a:r>
              <a:rPr sz="5700" b="1" i="0">
                <a:solidFill>
                  <a:srgbClr val="24142F"/>
                </a:solidFill>
              </a:rPr>
              <a:t>2×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F5FF0E-FC06-4249-9F72-41744ED4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238500"/>
            <a:ext cx="4429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maternal mortality rate for Black women compared with White women, 2021–23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74D07-AF0B-4D52-88A3-9E26D296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191000"/>
            <a:ext cx="4429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24142F"/>
                </a:solidFill>
              </a:defRPr>
            </a:pPr>
            <a:r>
              <a:rPr sz="1650" b="0" i="0">
                <a:solidFill>
                  <a:srgbClr val="24142F"/>
                </a:solidFill>
              </a:rPr>
              <a:t>Culturally responsive support must sit alongside safe clinical care—especially around pregnancy loss, trust, communication and being heard.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AD6584-8458-495F-B6E3-63ECF179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293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B176F"/>
                </a:solidFill>
              </a:defRPr>
            </a:pPr>
            <a:r>
              <a:rPr sz="1650" b="1" i="0">
                <a:solidFill>
                  <a:srgbClr val="4B176F"/>
                </a:solidFill>
              </a:rPr>
              <a:t>Their experience can inform each other without merging governance, delivery or finance.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2D0EF0-E0A2-4041-A8D1-41B0DC82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TWO INDEPENDENT ORGANISATIONS • INSTITUTIONAL PROSPECTUS 2026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314487-554D-422C-86D0-0DFF4F06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357155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F477C1-5981-4994-8499-B0036B2E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HOW THE WORK DEVELOPED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BF8B1-5A96-463D-A2DF-8C92DC74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One founder's journey led to two organisations with separate legal histories.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769A4-C709-422C-B3B7-C2FA2E72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B975E-3F30-4D34-A13A-914D7154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962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9A7A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0889B-C294-45E9-98A4-ABCC45BA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B4C46-4418-4BEF-BF51-B845886D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4B176F"/>
                </a:solidFill>
              </a:defRPr>
            </a:pPr>
            <a:r>
              <a:rPr sz="1875" b="1" i="0">
                <a:solidFill>
                  <a:srgbClr val="4B176F"/>
                </a:solidFill>
              </a:rPr>
              <a:t>2019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E8E5D-64D6-4493-8228-4CB41FB6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Foundation established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in Nigeria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D4DB2-3763-4530-9221-F4CD7E4D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57403-43D3-40C2-A212-0AAAF030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4B176F"/>
                </a:solidFill>
              </a:defRPr>
            </a:pPr>
            <a:r>
              <a:rPr sz="1875" b="1" i="0">
                <a:solidFill>
                  <a:srgbClr val="4B176F"/>
                </a:solidFill>
              </a:rPr>
              <a:t>2021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F76847-F609-4D0B-B593-DDEBDD48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Programme delivery begins;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hospital pathway deepens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3DEFB7-50C6-4C81-BB87-D82B2BF6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B044E-E263-4649-991C-12E2F738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4B176F"/>
                </a:solidFill>
              </a:defRPr>
            </a:pPr>
            <a:r>
              <a:rPr sz="1875" b="1" i="0">
                <a:solidFill>
                  <a:srgbClr val="4B176F"/>
                </a:solidFill>
              </a:rPr>
              <a:t>2023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B02A5-AEB1-4BAB-94A5-3A7083AC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20 Smiles for 20 Years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campaign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E3F41-1806-428E-9183-723297A8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33873-FADE-4904-9194-FFDC4D42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4B176F"/>
                </a:solidFill>
              </a:defRPr>
            </a:pPr>
            <a:r>
              <a:rPr sz="1875" b="1" i="0">
                <a:solidFill>
                  <a:srgbClr val="4B176F"/>
                </a:solidFill>
              </a:rPr>
              <a:t>2024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4BDD87-CD1B-4555-B591-6203D179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Victoria House land and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foundation investment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5AA8B-B615-4142-B1CD-B153EB16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92AB9-A294-45E7-95A5-5A3717F10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7A2E2E"/>
                </a:solidFill>
              </a:defRPr>
            </a:pPr>
            <a:r>
              <a:rPr sz="1875" b="1" i="0">
                <a:solidFill>
                  <a:srgbClr val="7A2E2E"/>
                </a:solidFill>
              </a:rPr>
              <a:t>2025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80ABC9-23F2-41C1-A44D-9C8E94DA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UK charity registered;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HTM pilot reaches 51 girls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9C6815-C292-4975-AD53-1950C2411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4175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90914-B77B-4891-8542-E9544718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343150"/>
            <a:ext cx="87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7A2E2E"/>
                </a:solidFill>
              </a:defRPr>
            </a:pPr>
            <a:r>
              <a:rPr sz="1875" b="1" i="0">
                <a:solidFill>
                  <a:srgbClr val="7A2E2E"/>
                </a:solidFill>
              </a:rPr>
              <a:t>2026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5AE640-0166-4468-8019-9A0E876B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486150"/>
            <a:ext cx="1562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Delivery continues while</a:t>
            </a:r>
          </a:p>
          <a:p xmlns:a="http://schemas.openxmlformats.org/drawingml/2006/main">
            <a:pPr algn="ctr">
              <a:buNone/>
              <a:defRPr sz="1200" b="0" i="0">
                <a:solidFill>
                  <a:srgbClr val="24142F"/>
                </a:solidFill>
              </a:defRPr>
            </a:pPr>
            <a:r>
              <a:rPr sz="1200" b="0" i="0">
                <a:solidFill>
                  <a:srgbClr val="24142F"/>
                </a:solidFill>
              </a:rPr>
              <a:t>the systems agenda sharpens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862228-627A-4AC2-9936-581A3F1D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43500"/>
            <a:ext cx="990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4B176F"/>
                </a:solidFill>
              </a:defRPr>
            </a:pPr>
            <a:r>
              <a:rPr sz="1875" b="1" i="0">
                <a:solidFill>
                  <a:srgbClr val="4B176F"/>
                </a:solidFill>
              </a:rPr>
              <a:t>By 2026, each organisation has its own governance and programme direction; shared work requires separate approval.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123325-1328-4837-8C9A-B3936C6C1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TWO INDEPENDENT ORGANISATIONS • INSTITUTIONAL PROSPECTUS 2026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08BF64-2730-47E8-B8E6-2F25F76E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42906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157AF-95FA-41F3-BC25-022E2393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INSTITUTIONAL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995B5-77F7-460F-BF69-12D6FF36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Two independent organisations. Aligned purpose. Separate accountability.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FAA31-A6DA-4606-A94B-516B9881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F674C-CB08-4390-8D48-86293A85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0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F50062"/>
                </a:solidFill>
              </a:defRPr>
            </a:pPr>
            <a:r>
              <a:rPr sz="1275" b="1" i="0">
                <a:solidFill>
                  <a:srgbClr val="F50062"/>
                </a:solidFill>
              </a:rPr>
              <a:t>VICTORIA'S SMILE FOUNDATION — NIGERIA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A30FF-53A2-4B51-B852-15FB8501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38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24142F"/>
                </a:solidFill>
              </a:defRPr>
            </a:pPr>
            <a:r>
              <a:rPr sz="2400" b="1" i="0">
                <a:solidFill>
                  <a:srgbClr val="24142F"/>
                </a:solidFill>
              </a:rPr>
              <a:t>Nigeria delivery organisation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CD2C8D-6BFA-4982-9D2A-8DB36426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86100"/>
            <a:ext cx="466725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Community delivery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Government and hospital pathways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Direct maternal-health support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Programme and beneficiary records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Victoria House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8944A-21A8-492C-B93C-CFDF5A10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0002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7A2E2E"/>
                </a:solidFill>
              </a:defRPr>
            </a:pPr>
            <a:r>
              <a:rPr sz="1275" b="1" i="0">
                <a:solidFill>
                  <a:srgbClr val="7A2E2E"/>
                </a:solidFill>
              </a:rPr>
              <a:t>VICTORIA'S SMILE LIMITED — UNITED KINGDOM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3ECB0-E9E6-4DBE-B879-33A6A8FE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438400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24142F"/>
                </a:solidFill>
              </a:defRPr>
            </a:pPr>
            <a:r>
              <a:rPr sz="2400" b="1" i="0">
                <a:solidFill>
                  <a:srgbClr val="24142F"/>
                </a:solidFill>
              </a:rPr>
              <a:t>UK charitable organisation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DF66D-D2A4-4563-B6B4-671105F9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219450"/>
            <a:ext cx="466725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Black maternal-health focus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Community education and convening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Charity 1213730 • Company 15780624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Diaspora and supporter mobilisation</a:t>
            </a:r>
          </a:p>
          <a:p xmlns:a="http://schemas.openxmlformats.org/drawingml/2006/main">
            <a:pPr algn="l">
              <a:buNone/>
              <a:defRPr sz="1650" b="0" i="0">
                <a:solidFill>
                  <a:srgbClr val="6E6872"/>
                </a:solidFill>
              </a:defRPr>
            </a:pPr>
            <a:r>
              <a:rPr sz="1650" b="0" i="0">
                <a:solidFill>
                  <a:srgbClr val="6E6872"/>
                </a:solidFill>
              </a:rPr>
              <a:t>Emerging local-system relationships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2806E-A7CA-4106-BF47-7655BC9D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953000"/>
            <a:ext cx="3238500" cy="819150"/>
          </a:xfrm>
          <a:prstGeom xmlns:a="http://schemas.openxmlformats.org/drawingml/2006/main" prst="roundRect">
            <a:avLst>
              <a:gd name="adj" fmla="val 20930"/>
            </a:avLst>
          </a:prstGeom>
          <a:solidFill xmlns:a="http://schemas.openxmlformats.org/drawingml/2006/main">
            <a:srgbClr val="24142F"/>
          </a:solidFill>
          <a:ln xmlns:a="http://schemas.openxmlformats.org/drawingml/2006/main" w="0">
            <a:solidFill>
              <a:srgbClr val="24142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DFFCBA-4197-478F-AB47-FFDF3148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143500"/>
            <a:ext cx="2800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Aligned purpose + knowledge exchange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74B3AE-DDE9-490B-9ECE-0DA24EFD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24550"/>
            <a:ext cx="4810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6E6872"/>
                </a:solidFill>
              </a:defRPr>
            </a:pPr>
            <a:r>
              <a:rPr sz="1125" b="1" i="0">
                <a:solidFill>
                  <a:srgbClr val="6E6872"/>
                </a:solidFill>
              </a:rPr>
              <a:t>Separate trustees • funds • reporting • written agreements for joint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646F7-773F-4512-94DC-02425E91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TWO INDEPENDENT ORGANISATIONS • INSTITUTIONAL PROSPECTUS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7A5B99-389D-4E4C-B851-E4632E0D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138808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6B64BC-8FDA-41EA-932C-87B3982F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NIGERIA DELIVERY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8B45D-9369-4259-A771-D2A8111F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The portfolio connects maternal health, family resilience and targeted initiatives.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777D9F-9DE0-48D6-B7E3-5721096E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8D873E-84F8-4CBD-BEC1-E89E3E27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240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F50062"/>
                </a:solidFill>
              </a:defRPr>
            </a:pPr>
            <a:r>
              <a:rPr sz="900" b="1" i="0">
                <a:solidFill>
                  <a:srgbClr val="F50062"/>
                </a:solidFill>
              </a:rPr>
              <a:t>PREVENT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8CC6E7-C25E-4B96-93B5-C38579DC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18669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24142F"/>
                </a:solidFill>
              </a:defRPr>
            </a:pPr>
            <a:r>
              <a:rPr sz="1725" b="1" i="0">
                <a:solidFill>
                  <a:srgbClr val="24142F"/>
                </a:solidFill>
              </a:rPr>
              <a:t>Safe Births Initiative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A719A-22BD-44EB-80D1-2600BCA2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8669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872"/>
                </a:solidFill>
              </a:defRPr>
            </a:pPr>
            <a:r>
              <a:rPr sz="1425" b="0" i="0">
                <a:solidFill>
                  <a:srgbClr val="6E6872"/>
                </a:solidFill>
              </a:rPr>
              <a:t>Maternal-health education, screening and community mobilisation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AC82D0-E9AA-42C6-AEBB-CBE4867E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76500"/>
            <a:ext cx="1036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A23D9-B351-42FD-A580-D2A88351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622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4B176F"/>
                </a:solidFill>
              </a:defRPr>
            </a:pPr>
            <a:r>
              <a:rPr sz="900" b="1" i="0">
                <a:solidFill>
                  <a:srgbClr val="4B176F"/>
                </a:solidFill>
              </a:rPr>
              <a:t>PROTECT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11708-9AB5-4ECF-AEDE-E7054286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27051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24142F"/>
                </a:solidFill>
              </a:defRPr>
            </a:pPr>
            <a:r>
              <a:rPr sz="1725" b="1" i="0">
                <a:solidFill>
                  <a:srgbClr val="24142F"/>
                </a:solidFill>
              </a:rPr>
              <a:t>Smile Motherhood Programme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025363-9EE0-42B6-A263-FD3E1D21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051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872"/>
                </a:solidFill>
              </a:defRPr>
            </a:pPr>
            <a:r>
              <a:rPr sz="1425" b="0" i="0">
                <a:solidFill>
                  <a:srgbClr val="6E6872"/>
                </a:solidFill>
              </a:rPr>
              <a:t>High-risk pregnancy and hospital-bill pathways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7D7EB5-09A9-4C2A-95C6-AF4552F8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14700"/>
            <a:ext cx="1036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77FBC-5C07-4797-A387-7B2A71AA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004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7A2E2E"/>
                </a:solidFill>
              </a:defRPr>
            </a:pPr>
            <a:r>
              <a:rPr sz="900" b="1" i="0">
                <a:solidFill>
                  <a:srgbClr val="7A2E2E"/>
                </a:solidFill>
              </a:rPr>
              <a:t>REACH EARLIER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767E86-A155-43E3-AC02-FB778002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5433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24142F"/>
                </a:solidFill>
              </a:defRPr>
            </a:pPr>
            <a:r>
              <a:rPr sz="1725" b="1" i="0">
                <a:solidFill>
                  <a:srgbClr val="24142F"/>
                </a:solidFill>
              </a:rPr>
              <a:t>Her Tomorrow Matters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EB561-7F44-467C-915B-92076CDD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433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872"/>
                </a:solidFill>
              </a:defRPr>
            </a:pPr>
            <a:r>
              <a:rPr sz="1425" b="0" i="0">
                <a:solidFill>
                  <a:srgbClr val="6E6872"/>
                </a:solidFill>
              </a:rPr>
              <a:t>Pregnant and parenting girls aged 13–19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5400B-1796-44FE-9565-CA6AEE96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52900"/>
            <a:ext cx="1036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EB16A-277B-42FB-9BEE-CE911BB3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A65343"/>
                </a:solidFill>
              </a:defRPr>
            </a:pPr>
            <a:r>
              <a:rPr sz="900" b="1" i="0">
                <a:solidFill>
                  <a:srgbClr val="A65343"/>
                </a:solidFill>
              </a:rPr>
              <a:t>STABILISE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609EB-CFB7-46D2-B559-F6D48BDA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3815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24142F"/>
                </a:solidFill>
              </a:defRPr>
            </a:pPr>
            <a:r>
              <a:rPr sz="1725" b="1" i="0">
                <a:solidFill>
                  <a:srgbClr val="24142F"/>
                </a:solidFill>
              </a:rPr>
              <a:t>Prosperity Networks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A3DC5-2077-48B4-B6A5-62C52672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3815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872"/>
                </a:solidFill>
              </a:defRPr>
            </a:pPr>
            <a:r>
              <a:rPr sz="1425" b="0" i="0">
                <a:solidFill>
                  <a:srgbClr val="6E6872"/>
                </a:solidFill>
              </a:rPr>
              <a:t>Women’s network; Children’s Prosperity Network with Calledo Africa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515F1-2B53-4CE3-8955-14EA53DD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91100"/>
            <a:ext cx="1036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F69E42-7DFA-4C37-BC58-AEDA19BD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768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356859"/>
                </a:solidFill>
              </a:defRPr>
            </a:pPr>
            <a:r>
              <a:rPr sz="900" b="1" i="0">
                <a:solidFill>
                  <a:srgbClr val="356859"/>
                </a:solidFill>
              </a:rPr>
              <a:t>BUILD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E1CD19-51A7-40CD-BF26-618E08EB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24142F"/>
                </a:solidFill>
              </a:defRPr>
            </a:pPr>
            <a:r>
              <a:rPr sz="1725" b="1" i="0">
                <a:solidFill>
                  <a:srgbClr val="24142F"/>
                </a:solidFill>
              </a:rPr>
              <a:t>Victoria House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EEF56-99D1-47ED-99D9-8C26E195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2197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872"/>
                </a:solidFill>
              </a:defRPr>
            </a:pPr>
            <a:r>
              <a:rPr sz="1425" b="0" i="0">
                <a:solidFill>
                  <a:srgbClr val="6E6872"/>
                </a:solidFill>
              </a:rPr>
              <a:t>A physical base for safety, continuity and institutional presence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4C529-CCFF-47F6-A7E0-74973464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VSF NIGERIA • INSTITUTIONAL PROSPECTUS 2026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57FCB9-E0C8-4D03-ADBF-8DC7BF3D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277271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6310FE-8C7C-466C-B4BF-072D6999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VSF NIGERIA OPERATING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182DA-95BB-4752-9F11-8DBBA88F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Support is delivered through a verifiable provider pathway—not informal cash distribution.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CA1CE5-FC59-4035-BFFA-AD4FD56A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83DF2-3761-454E-9D3D-11D5E23A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955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897CE8-DAE5-454F-B531-D5E74D2A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8DBB2-0A12-47D9-9D81-47280E18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4B176F"/>
                </a:solidFill>
              </a:defRPr>
            </a:pPr>
            <a:r>
              <a:rPr sz="1050" b="1" i="0">
                <a:solidFill>
                  <a:srgbClr val="4B176F"/>
                </a:solidFill>
              </a:rPr>
              <a:t>IDENTIFY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BB2911-5836-487E-81DB-C6B9613A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14700"/>
            <a:ext cx="180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24142F"/>
                </a:solidFill>
              </a:defRPr>
            </a:pPr>
            <a:r>
              <a:rPr sz="1350" b="0" i="0">
                <a:solidFill>
                  <a:srgbClr val="24142F"/>
                </a:solidFill>
              </a:rPr>
              <a:t>Hospital, health centre, government or trusted community partner identifies a woman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0C522-6106-4351-BA29-64EF43D3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43150"/>
            <a:ext cx="1466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A7A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F381CA-0458-495A-99D8-D3550C38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955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26191B-0DA6-4E5C-A029-E8FC0ABE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19075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2CD81C-8E9D-427C-80C0-E8692466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8765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4B176F"/>
                </a:solidFill>
              </a:defRPr>
            </a:pPr>
            <a:r>
              <a:rPr sz="1050" b="1" i="0">
                <a:solidFill>
                  <a:srgbClr val="4B176F"/>
                </a:solidFill>
              </a:rPr>
              <a:t>ASSESS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145F2-6B52-4B18-99F8-D1038BEB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14700"/>
            <a:ext cx="180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24142F"/>
                </a:solidFill>
              </a:defRPr>
            </a:pPr>
            <a:r>
              <a:rPr sz="1350" b="0" i="0">
                <a:solidFill>
                  <a:srgbClr val="24142F"/>
                </a:solidFill>
              </a:rPr>
              <a:t>Biodata and history are reviewed against programme criteria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9E4846-9EA4-4708-B418-ADD969E7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343150"/>
            <a:ext cx="1466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A7A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CAFA87-1AC1-4FF0-AEB0-0C42B4D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955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A85A61-CEE7-482F-9318-0DC03015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19075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E7FA4A-DBF2-4CA8-B874-D5D15C26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8765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4B176F"/>
                </a:solidFill>
              </a:defRPr>
            </a:pPr>
            <a:r>
              <a:rPr sz="1050" b="1" i="0">
                <a:solidFill>
                  <a:srgbClr val="4B176F"/>
                </a:solidFill>
              </a:rPr>
              <a:t>APPROVE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68CF3-83A3-46E6-B6D4-487835F1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14700"/>
            <a:ext cx="180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24142F"/>
                </a:solidFill>
              </a:defRPr>
            </a:pPr>
            <a:r>
              <a:rPr sz="1350" b="0" i="0">
                <a:solidFill>
                  <a:srgbClr val="24142F"/>
                </a:solidFill>
              </a:rPr>
              <a:t>Eligibility and support level are confirmed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FD00C5-C352-4806-BCB9-56122045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343150"/>
            <a:ext cx="1466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A7A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09AE8-3701-4B52-8A62-0FFC3F3D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0955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986F3-DDB1-4E96-930D-4019577D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9075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61CD5D-BF37-45D5-868F-17B11B7E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8765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2E2E"/>
                </a:solidFill>
              </a:defRPr>
            </a:pPr>
            <a:r>
              <a:rPr sz="1050" b="1" i="0">
                <a:solidFill>
                  <a:srgbClr val="7A2E2E"/>
                </a:solidFill>
              </a:rPr>
              <a:t>PAY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C4C644-94AD-423E-A30D-622F1BEF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314700"/>
            <a:ext cx="180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24142F"/>
                </a:solidFill>
              </a:defRPr>
            </a:pPr>
            <a:r>
              <a:rPr sz="1350" b="0" i="0">
                <a:solidFill>
                  <a:srgbClr val="24142F"/>
                </a:solidFill>
              </a:rPr>
              <a:t>Costs are paid directly to providers or reimbursed against evidence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BDCD24-A61D-447C-8076-4370D1FE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43150"/>
            <a:ext cx="1466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A7A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DDF8F5-4204-48D3-BBBD-C66A669F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955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CE8480-1A6C-4A5A-89A5-90405804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19075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B3CBED-B4B2-4EB0-B6AF-03F7E39B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8765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2E2E"/>
                </a:solidFill>
              </a:defRPr>
            </a:pPr>
            <a:r>
              <a:rPr sz="1050" b="1" i="0">
                <a:solidFill>
                  <a:srgbClr val="7A2E2E"/>
                </a:solidFill>
              </a:rPr>
              <a:t>FOLLOW THROUGH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360FC2-0D6F-4C0C-8571-D487A811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314700"/>
            <a:ext cx="180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24142F"/>
                </a:solidFill>
              </a:defRPr>
            </a:pPr>
            <a:r>
              <a:rPr sz="1350" b="0" i="0">
                <a:solidFill>
                  <a:srgbClr val="24142F"/>
                </a:solidFill>
              </a:rPr>
              <a:t>Pregnancy, delivery, postpartum and later child milestones are tracked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BCC274-1CFC-431C-ADE8-F464289C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19700"/>
            <a:ext cx="10439400" cy="762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EFE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71E28E-1DAF-4845-BB80-609B3A93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429250"/>
            <a:ext cx="975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 i="0">
                <a:solidFill>
                  <a:srgbClr val="4B176F"/>
                </a:solidFill>
              </a:defRPr>
            </a:pPr>
            <a:r>
              <a:rPr sz="1650" b="1" i="0">
                <a:solidFill>
                  <a:srgbClr val="4B176F"/>
                </a:solidFill>
              </a:rPr>
              <a:t>Peer WhatsApp access, team contact, immunisation records and school-age re-engagement extend the relationship beyond delivery.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5C070C-C7CA-4964-BC7B-F1A4BB4E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VSF NIGERIA • INSTITUTIONAL PROSPECTUS 2026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79DBC1-D4AD-4520-93FD-D75526D3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188985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414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F68A7-E345-426C-AE41-90A4B81E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D9CEDD"/>
                </a:solidFill>
              </a:defRPr>
            </a:pPr>
            <a:r>
              <a:rPr sz="975" b="1" i="0">
                <a:solidFill>
                  <a:srgbClr val="D9CEDD"/>
                </a:solidFill>
              </a:rPr>
              <a:t>VSF NIGERIA EVIDENCE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BB37D-8DF3-4507-A8A5-36FD27DC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Evidence spans programmes, reach and repeated support.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ED56F9-7C3C-4244-BED7-C48079AD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D496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C1E8D-1417-4F74-9C28-1D0F2FF5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39BEA-DB94-4ACF-82A5-777CD7B7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CCFE0"/>
                </a:solidFill>
              </a:defRPr>
            </a:pPr>
            <a:r>
              <a:rPr sz="1275" b="0" i="0">
                <a:solidFill>
                  <a:srgbClr val="DCCFE0"/>
                </a:solidFill>
              </a:rPr>
              <a:t>connected programme pillars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7C4E4-4CD9-4790-9862-52D10C33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955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2,000+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6FECA-89CE-42C0-9C16-D5E58521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CCFE0"/>
                </a:solidFill>
              </a:defRPr>
            </a:pPr>
            <a:r>
              <a:rPr sz="1275" b="0" i="0">
                <a:solidFill>
                  <a:srgbClr val="DCCFE0"/>
                </a:solidFill>
              </a:rPr>
              <a:t>women reached through education and sensitisation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263D6C-D6D9-4811-B519-0CC32C01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0DC21-0467-4051-9503-FF7AC54E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7813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CCFE0"/>
                </a:solidFill>
              </a:defRPr>
            </a:pPr>
            <a:r>
              <a:rPr sz="1275" b="0" i="0">
                <a:solidFill>
                  <a:srgbClr val="DCCFE0"/>
                </a:solidFill>
              </a:rPr>
              <a:t>15th outreach scheduled for September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031F1A-379C-471E-9E64-B7625829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0955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600+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70A52-93AF-4F3A-866F-B3286B77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813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CCFE0"/>
                </a:solidFill>
              </a:defRPr>
            </a:pPr>
            <a:r>
              <a:rPr sz="1275" b="0" i="0">
                <a:solidFill>
                  <a:srgbClr val="DCCFE0"/>
                </a:solidFill>
              </a:rPr>
              <a:t>cumulative support transactions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EEE45-8F0D-4C2F-A6D7-A0FFA8D0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86200"/>
            <a:ext cx="1047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D496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68B02-40DC-4B8A-8AB2-B5EED630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481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One programme's deeper register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7373F-A1AF-45FF-88C9-09915492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625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DCCFE0"/>
                </a:solidFill>
              </a:defRPr>
            </a:pPr>
            <a:r>
              <a:rPr sz="1725" b="0" i="0">
                <a:solidFill>
                  <a:srgbClr val="DCCFE0"/>
                </a:solidFill>
              </a:rPr>
              <a:t>Smile Motherhood Programme: 74 numbered records • 73 named outcomes • 42 detailed public stories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49594-6370-49DA-A2FF-25026575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150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One final record is incomplete/current; two recent birth rows have unfilled outcome-status fields. No status is inferred.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D883D1-F7FC-4FE5-9378-2D1CBC2B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C6B8CB"/>
                </a:solidFill>
              </a:defRPr>
            </a:pPr>
            <a:r>
              <a:rPr sz="750" b="1" i="0">
                <a:solidFill>
                  <a:srgbClr val="C6B8CB"/>
                </a:solidFill>
              </a:rPr>
              <a:t>VSF NIGERIA • INSTITUTIONAL PROSPECTUS 2026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3F5640-91F2-4D12-B33D-B00409BC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C6B8CB"/>
                </a:solidFill>
              </a:defRPr>
            </a:pPr>
            <a:r>
              <a:rPr sz="750" b="1" i="0">
                <a:solidFill>
                  <a:srgbClr val="C6B8CB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844719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89081-995E-4FCD-ABD0-D0E70B52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FINANCIAL CAPACITY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A856C-D9EE-4069-95F0-7042736E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VSF Nigeria’s current management record exceeds NGN 94m—including Victoria House investment.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D0C57B-24BF-494B-B02F-2A9C3976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ADF20-F324-4257-A23A-6ED887CC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6690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NGN m</a:t>
            </a:r>
          </a:p>
        </p:txBody>
      </p:sp>
      <p:graphicFrame>
        <p:nvGraphicFramePr>
          <p:cNvPr id="21" name="Chart"/>
          <p:cNvGraphicFramePr/>
          <p:nvPr/>
        </p:nvGraphicFramePr>
        <p:xfrm>
          <a:off xmlns:a="http://schemas.openxmlformats.org/drawingml/2006/main" x="723900" y="2076450"/>
          <a:ext xmlns:a="http://schemas.openxmlformats.org/drawingml/2006/main" cx="7524750" cy="3429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09a55695b804684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F76B9-4411-4C35-AAED-0FC55593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717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7A2E2E"/>
                </a:solidFill>
              </a:defRPr>
            </a:pPr>
            <a:r>
              <a:rPr sz="1125" b="1" i="0">
                <a:solidFill>
                  <a:srgbClr val="7A2E2E"/>
                </a:solidFill>
              </a:rPr>
              <a:t>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043F6-18A2-4296-B307-74C8BDF6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5717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75" b="1" i="0">
                <a:solidFill>
                  <a:srgbClr val="7A2E2E"/>
                </a:solidFill>
              </a:defRPr>
            </a:pPr>
            <a:r>
              <a:rPr sz="3375" b="1" i="0">
                <a:solidFill>
                  <a:srgbClr val="7A2E2E"/>
                </a:solidFill>
              </a:rPr>
              <a:t>NGN 20m+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EA4EE-6289-4660-A285-799EB018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9565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6E6872"/>
                </a:solidFill>
              </a:defRPr>
            </a:pPr>
            <a:r>
              <a:rPr sz="1500" b="0" i="0">
                <a:solidFill>
                  <a:srgbClr val="6E6872"/>
                </a:solidFill>
              </a:rPr>
              <a:t>additional Victoria House investment included in the current management figure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30DE06-9639-4D8C-83F6-F1A81BDD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343400"/>
            <a:ext cx="238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C1509-E53A-4355-97B8-2E3FE528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6291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4B176F"/>
                </a:solidFill>
              </a:defRPr>
            </a:pPr>
            <a:r>
              <a:rPr sz="2550" b="1" i="0">
                <a:solidFill>
                  <a:srgbClr val="4B176F"/>
                </a:solidFill>
              </a:rPr>
              <a:t>NGN 94m+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5C41B-CF42-4CA2-8CD8-106EDD2F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181600"/>
            <a:ext cx="238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872"/>
                </a:solidFill>
              </a:defRPr>
            </a:pPr>
            <a:r>
              <a:rPr sz="1200" b="0" i="0">
                <a:solidFill>
                  <a:srgbClr val="6E6872"/>
                </a:solidFill>
              </a:rPr>
              <a:t>current management figure; final capital reconciliation continues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8B5AA6-715A-45E4-8864-2F5F8034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6E6872"/>
                </a:solidFill>
              </a:defRPr>
            </a:pPr>
            <a:r>
              <a:rPr sz="1050" b="0" i="0">
                <a:solidFill>
                  <a:srgbClr val="6E6872"/>
                </a:solidFill>
              </a:rPr>
              <a:t>2019–20 start-up expenditure: NGN 0.36m combined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6DFF7-3FB0-4BC1-8DFB-04409951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VSF NIGERIA • INSTITUTIONAL PROSPECTUS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5C8DD-F77C-4F4D-924C-005236A9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830315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E8821D-B9BF-4F18-AB72-D2DC6DD7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WHAT VSF NIGERIA'S LEDGER SHOWS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CF673-032E-499C-9B32-CE6A0AF4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VSF Nigeria's expenditure has built care, people and a long-term physical asset—not events alone.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AD73C7-0A29-4FFC-8873-18109DF6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graphicFrame>
        <p:nvGraphicFramePr>
          <p:cNvPr id="29" name="Chart"/>
          <p:cNvGraphicFramePr/>
          <p:nvPr/>
        </p:nvGraphicFramePr>
        <p:xfrm>
          <a:off xmlns:a="http://schemas.openxmlformats.org/drawingml/2006/main" x="838200" y="1962150"/>
          <a:ext xmlns:a="http://schemas.openxmlformats.org/drawingml/2006/main" cx="447675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3dc871f6555408f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392EC-FC89-4956-912B-A73CE8A1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33600"/>
            <a:ext cx="762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solidFill>
              <a:srgbClr val="F500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4F27E-BA87-462B-8FE6-4576EDBF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142F"/>
                </a:solidFill>
              </a:defRPr>
            </a:pPr>
            <a:r>
              <a:rPr sz="1650" b="1" i="0">
                <a:solidFill>
                  <a:srgbClr val="24142F"/>
                </a:solidFill>
              </a:rPr>
              <a:t>NGN 27.9m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37DC2-E731-4BAC-85CB-EE96CF61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297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4142F"/>
                </a:solidFill>
              </a:defRPr>
            </a:pPr>
            <a:r>
              <a:rPr sz="1575" b="1" i="0">
                <a:solidFill>
                  <a:srgbClr val="24142F"/>
                </a:solidFill>
              </a:rPr>
              <a:t>Beneficiary support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3D807-CB6E-40D5-B8CA-BE56803C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57450"/>
            <a:ext cx="306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872"/>
                </a:solidFill>
              </a:defRPr>
            </a:pPr>
            <a:r>
              <a:rPr sz="1200" b="0" i="0">
                <a:solidFill>
                  <a:srgbClr val="6E6872"/>
                </a:solidFill>
              </a:rPr>
              <a:t>Direct costs recorded against women and families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9A57E-BAF1-4787-BB65-83AB9BE1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067050"/>
            <a:ext cx="762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solidFill>
              <a:srgbClr val="7A2E2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4AB850-9466-43E1-B051-5A7FF140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289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142F"/>
                </a:solidFill>
              </a:defRPr>
            </a:pPr>
            <a:r>
              <a:rPr sz="1650" b="1" i="0">
                <a:solidFill>
                  <a:srgbClr val="24142F"/>
                </a:solidFill>
              </a:rPr>
              <a:t>NGN 20.0m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17B6B-AB62-47B1-97AF-B744ECD8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28950"/>
            <a:ext cx="297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4142F"/>
                </a:solidFill>
              </a:defRPr>
            </a:pPr>
            <a:r>
              <a:rPr sz="1575" b="1" i="0">
                <a:solidFill>
                  <a:srgbClr val="24142F"/>
                </a:solidFill>
              </a:rPr>
              <a:t>Victoria House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881AF0-9914-475C-AB0B-B11E6D5A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90900"/>
            <a:ext cx="306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872"/>
                </a:solidFill>
              </a:defRPr>
            </a:pPr>
            <a:r>
              <a:rPr sz="1200" b="0" i="0">
                <a:solidFill>
                  <a:srgbClr val="6E6872"/>
                </a:solidFill>
              </a:rPr>
              <a:t>Land acquisition and foundation work in the main ledger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C1579-FDC3-45AE-8302-0F4F6F37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00500"/>
            <a:ext cx="762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176F"/>
          </a:solidFill>
          <a:ln xmlns:a="http://schemas.openxmlformats.org/drawingml/2006/main" w="0">
            <a:solidFill>
              <a:srgbClr val="4B176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860C21-66CF-4355-8171-5D0CB649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624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142F"/>
                </a:solidFill>
              </a:defRPr>
            </a:pPr>
            <a:r>
              <a:rPr sz="1650" b="1" i="0">
                <a:solidFill>
                  <a:srgbClr val="24142F"/>
                </a:solidFill>
              </a:rPr>
              <a:t>NGN 16.4m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D3EA1-B0A1-46E6-BC50-846DC192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62400"/>
            <a:ext cx="297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4142F"/>
                </a:solidFill>
              </a:defRPr>
            </a:pPr>
            <a:r>
              <a:rPr sz="1575" b="1" i="0">
                <a:solidFill>
                  <a:srgbClr val="24142F"/>
                </a:solidFill>
              </a:rPr>
              <a:t>Team capacity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054DA-4286-4B49-8636-5975268C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24350"/>
            <a:ext cx="306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872"/>
                </a:solidFill>
              </a:defRPr>
            </a:pPr>
            <a:r>
              <a:rPr sz="1200" b="0" i="0">
                <a:solidFill>
                  <a:srgbClr val="6E6872"/>
                </a:solidFill>
              </a:rPr>
              <a:t>Salaries and continuity of delivery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6D765-03C1-4B6F-8DB4-0F175B05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933950"/>
            <a:ext cx="762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7A4"/>
          </a:solidFill>
          <a:ln xmlns:a="http://schemas.openxmlformats.org/drawingml/2006/main" w="0">
            <a:solidFill>
              <a:srgbClr val="D9A7A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F3CC6-9B86-44A3-8318-778F2803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958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142F"/>
                </a:solidFill>
              </a:defRPr>
            </a:pPr>
            <a:r>
              <a:rPr sz="1650" b="1" i="0">
                <a:solidFill>
                  <a:srgbClr val="24142F"/>
                </a:solidFill>
              </a:rPr>
              <a:t>NGN 10.4m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FFE421-7C55-45F3-8900-1E2FA09D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95850"/>
            <a:ext cx="297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4142F"/>
                </a:solidFill>
              </a:defRPr>
            </a:pPr>
            <a:r>
              <a:rPr sz="1575" b="1" i="0">
                <a:solidFill>
                  <a:srgbClr val="24142F"/>
                </a:solidFill>
              </a:rPr>
              <a:t>Other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7C2E76-7A26-4858-82B5-88D064BC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57800"/>
            <a:ext cx="306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872"/>
                </a:solidFill>
              </a:defRPr>
            </a:pPr>
            <a:r>
              <a:rPr sz="1200" b="0" i="0">
                <a:solidFill>
                  <a:srgbClr val="6E6872"/>
                </a:solidFill>
              </a:rPr>
              <a:t>Sensitisation, systems, communications and infrastructure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6C5614-9D4D-4C16-A455-2EC525CC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9245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4B176F"/>
                </a:solidFill>
              </a:defRPr>
            </a:pPr>
            <a:r>
              <a:rPr sz="1500" b="1" i="0">
                <a:solidFill>
                  <a:srgbClr val="4B176F"/>
                </a:solidFill>
              </a:rPr>
              <a:t>Ledger baseline only. Additional Victoria House investment sits within the NGN 94m+ management figure.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72575-E821-4213-A633-9C39E8A05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VSF NIGERIA • INSTITUTIONAL PROSPECTUS 2026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64EEE7-55DF-4C82-9B48-F67327BE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275039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7BF59-B2F3-41A1-9F0D-14798A73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HISTORIC CAMPAIGN RECORDS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FFBDA-63E5-4EF8-A5A4-DEA029EA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Five years of mobilisation built a fundraising record and a growing supporter network.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9709A-DB36-455D-AD3D-BE1232B4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3EA56-14CF-4950-A922-99E66A1E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4B176F"/>
                </a:solidFill>
              </a:defRPr>
            </a:pPr>
            <a:r>
              <a:rPr sz="3600" b="1" i="0">
                <a:solidFill>
                  <a:srgbClr val="4B176F"/>
                </a:solidFill>
              </a:rPr>
              <a:t>£54.7k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53FEE-6814-4FC1-B9F4-A7BEE607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194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recorded across the master campaign reconciliation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14F5F6-EBB5-43E9-AE5A-71704A7D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50062"/>
                </a:solidFill>
              </a:defRPr>
            </a:pPr>
            <a:r>
              <a:rPr sz="3600" b="1" i="0">
                <a:solidFill>
                  <a:srgbClr val="F50062"/>
                </a:solidFill>
              </a:rPr>
              <a:t>793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C4786-EE23-4ECA-8A13-8DC974C2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GoFundMe donations recorded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C38F12-532A-4C60-B1B7-9A68248F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7A2E2E"/>
                </a:solidFill>
              </a:defRPr>
            </a:pPr>
            <a:r>
              <a:rPr sz="3600" b="1" i="0">
                <a:solidFill>
                  <a:srgbClr val="7A2E2E"/>
                </a:solidFill>
              </a:rPr>
              <a:t>≈350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CC696E-1BCE-47B8-9DB7-DE414B61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293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current supporter-community members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F8ACCB-6754-4B84-B31D-9EB23E95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19431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6E6872"/>
                </a:solidFill>
              </a:defRPr>
            </a:pPr>
            <a:r>
              <a:rPr sz="1200" b="1" i="0">
                <a:solidFill>
                  <a:srgbClr val="6E6872"/>
                </a:solidFill>
              </a:rPr>
              <a:t>Five campaign cycles (£k)</a:t>
            </a:r>
          </a:p>
        </p:txBody>
      </p:sp>
      <p:graphicFrame>
        <p:nvGraphicFramePr>
          <p:cNvPr id="27" name="Chart"/>
          <p:cNvGraphicFramePr/>
          <p:nvPr/>
        </p:nvGraphicFramePr>
        <p:xfrm>
          <a:off xmlns:a="http://schemas.openxmlformats.org/drawingml/2006/main" x="4076700" y="2266950"/>
          <a:ext xmlns:a="http://schemas.openxmlformats.org/drawingml/2006/main" cx="71247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74ef1e586674adb"/>
          </a:graphicData>
        </a:graphic>
      </p:graphicFrame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2FFF5-CB8D-457D-9F59-6886E4AD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810250"/>
            <a:ext cx="712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GBP records are not additive to NGN expenditure. 793 is a donation count—not unique donors; ≈350 is management-reported.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56A06F-712F-4BB0-A774-36F07165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HISTORIC CAMPAIGN RECORDS • NOT CONSOLIDATED INCOME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45D80-2A88-42DB-BCF3-D3DB68C2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833021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4AA0EA-2D56-4B48-B2D5-4E9D87BC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VICTORIA'S SMILE LIMITED — UK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02AC3-7051-4678-83B0-435C25F9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The UK charity has delivered, learned and deliberately narrowed its next focus.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15A1E-EB3C-48DC-A511-9CB165CA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8D6B1-960E-4D92-8022-3AB1D725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81200"/>
            <a:ext cx="762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solidFill>
              <a:srgbClr val="7A2E2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60A23-822E-4DFE-9A31-2633F551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0977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4142F"/>
                </a:solidFill>
              </a:defRPr>
            </a:pPr>
            <a:r>
              <a:rPr sz="1500" b="1" i="0">
                <a:solidFill>
                  <a:srgbClr val="24142F"/>
                </a:solidFill>
              </a:rPr>
              <a:t>DELIVERED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27FFF-BAE2-49D7-B51C-4F190AA51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71750"/>
            <a:ext cx="85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 i="0">
                <a:solidFill>
                  <a:srgbClr val="7A2E2E"/>
                </a:solidFill>
              </a:defRPr>
            </a:pPr>
            <a:r>
              <a:rPr sz="3450" b="1" i="0">
                <a:solidFill>
                  <a:srgbClr val="7A2E2E"/>
                </a:solidFill>
              </a:rPr>
              <a:t>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F3BD3-321F-444D-978B-24B070CB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5908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Black Motherhood Series sessions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50–120 women per session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E4B7A-C3B7-4CF4-A6DF-35F5995A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0450"/>
            <a:ext cx="85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 i="0">
                <a:solidFill>
                  <a:srgbClr val="7A2E2E"/>
                </a:solidFill>
              </a:defRPr>
            </a:pPr>
            <a:r>
              <a:rPr sz="3450" b="1" i="0">
                <a:solidFill>
                  <a:srgbClr val="7A2E2E"/>
                </a:solidFill>
              </a:rPr>
              <a:t>58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AAC2B-0A84-47B7-87AF-8EE593977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3714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women at Ìyá Hub: The Pause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49 feedback responses • 84% response rate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23AE2-A9C7-45AA-ADDE-97D04913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86300"/>
            <a:ext cx="95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 i="0">
                <a:solidFill>
                  <a:srgbClr val="7A2E2E"/>
                </a:solidFill>
              </a:defRPr>
            </a:pPr>
            <a:r>
              <a:rPr sz="3450" b="1" i="0">
                <a:solidFill>
                  <a:srgbClr val="7A2E2E"/>
                </a:solidFill>
              </a:rPr>
              <a:t>350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E8BF0A-CA99-4832-A5FB-ADBFC8F4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705350"/>
            <a:ext cx="342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nearly 350 people in the current community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A mobilisable donor and diaspora asset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CA0B68-9DB7-4481-BCB5-30FD0CCE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809750"/>
            <a:ext cx="1905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DEE8"/>
          </a:solidFill>
          <a:ln xmlns:a="http://schemas.openxmlformats.org/drawingml/2006/main" w="0">
            <a:solidFill>
              <a:srgbClr val="E6DE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924D97-DC6A-4C80-A4C6-242DB464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81200"/>
            <a:ext cx="762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solidFill>
              <a:srgbClr val="F5006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ED3BBE-C420-44A8-9628-82D9FC48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977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4142F"/>
                </a:solidFill>
              </a:defRPr>
            </a:pPr>
            <a:r>
              <a:rPr sz="1500" b="1" i="0">
                <a:solidFill>
                  <a:srgbClr val="24142F"/>
                </a:solidFill>
              </a:rPr>
              <a:t>BEING BUILT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C13B4-5F4A-4ADF-8AF4-D984F8AB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09850"/>
            <a:ext cx="4572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24142F"/>
                </a:solidFill>
              </a:defRPr>
            </a:pPr>
            <a:r>
              <a:rPr sz="2025" b="1" i="0">
                <a:solidFill>
                  <a:srgbClr val="24142F"/>
                </a:solidFill>
              </a:rPr>
              <a:t>A sustained Black maternal-health offer, beginning with pregnancy and baby loss.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28E31-4700-4152-BBF2-04C995ACF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38550"/>
            <a:ext cx="457200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6E6872"/>
                </a:solidFill>
              </a:defRPr>
            </a:pPr>
            <a:r>
              <a:rPr sz="1575" b="0" i="0">
                <a:solidFill>
                  <a:srgbClr val="6E6872"/>
                </a:solidFill>
              </a:rPr>
              <a:t>• Listening and co-design with women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6E6872"/>
                </a:solidFill>
              </a:defRPr>
            </a:pPr>
            <a:r>
              <a:rPr sz="1575" b="0" i="0">
                <a:solidFill>
                  <a:srgbClr val="6E6872"/>
                </a:solidFill>
              </a:rPr>
              <a:t>• Initial geographic focus: Brent, Ealing and Harrow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6E6872"/>
                </a:solidFill>
              </a:defRPr>
            </a:pPr>
            <a:r>
              <a:rPr sz="1575" b="0" i="0">
                <a:solidFill>
                  <a:srgbClr val="6E6872"/>
                </a:solidFill>
              </a:rPr>
              <a:t>• Professional referral and partnership pathway</a:t>
            </a:r>
          </a:p>
          <a:p xmlns:a="http://schemas.openxmlformats.org/drawingml/2006/main">
            <a:pPr algn="l">
              <a:buNone/>
              <a:defRPr sz="1575" b="0" i="0">
                <a:solidFill>
                  <a:srgbClr val="6E6872"/>
                </a:solidFill>
              </a:defRPr>
            </a:pPr>
            <a:r>
              <a:rPr sz="1575" b="0" i="0">
                <a:solidFill>
                  <a:srgbClr val="6E6872"/>
                </a:solidFill>
              </a:rPr>
              <a:t>• Stronger theory of change, evaluation and beneficiary front door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F7312-19AE-405C-A0E7-62F6BA0F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7340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1">
                <a:solidFill>
                  <a:srgbClr val="7A2E2E"/>
                </a:solidFill>
              </a:defRPr>
            </a:pPr>
            <a:r>
              <a:rPr sz="1200" b="0" i="1">
                <a:solidFill>
                  <a:srgbClr val="7A2E2E"/>
                </a:solidFill>
              </a:rPr>
              <a:t>Registered charity 1213730 • company 15780624. Northwick Park is a catchment—not an institutional partner.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820675-8D34-4257-9ADC-5D1BF132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VICTORIA'S SMILE LIMITED (UK) • INSTITUTIONAL PROSPECTUS 2026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7958A5-B498-468B-B014-1C6E2D81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98179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59EA65-55DC-4144-AD2D-7E834E454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WHAT VSF NIGERIA HAS LEARNED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32AF1-178C-4778-9539-9016FF65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Six years of delivery have exposed where the crisis-response model reaches its limit.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C357B6-57A7-463E-B415-7E8B04EF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AC678-C5E4-4564-81A6-B02E225C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240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F50062"/>
                </a:solidFill>
              </a:defRPr>
            </a:pPr>
            <a:r>
              <a:rPr sz="1200" b="1" i="0">
                <a:solidFill>
                  <a:srgbClr val="F5006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AF776-B70B-4708-BA5E-E260535B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9240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Known risk is only part of maternal risk.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7AEE64-4DB6-4DD4-8F6A-B6F57616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9240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Screening activity has surfaced hypertension, diabetes, malnutrition and other needs in women who would not fit the high-risk pathway.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5F1B7-DEBF-40C2-99D7-0F3576EB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622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75395-058D-4F71-9F14-581F5277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527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F50062"/>
                </a:solidFill>
              </a:defRPr>
            </a:pPr>
            <a:r>
              <a:rPr sz="1200" b="1" i="0">
                <a:solidFill>
                  <a:srgbClr val="F5006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77C77-FED2-4582-BDF4-69AAA02E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9527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Trusted local institutions mobilise women more effectively.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941B9-FA01-4542-A14D-DA48A4F1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9527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Councils, hospitals, health centres and community partners now anchor recruitment, verification and—in some settings—transport.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8F7106-55DB-4D89-9CF8-D7B9FBA9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7909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7FD76-21A7-4A92-94FA-7FB30023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81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2E2E"/>
                </a:solidFill>
              </a:defRPr>
            </a:pPr>
            <a:r>
              <a:rPr sz="1200" b="1" i="0">
                <a:solidFill>
                  <a:srgbClr val="7A2E2E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070843-DD71-4226-9DA5-4507F74E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9814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Direct financial help matters, but cannot repair a system.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8BEF8B-CF2F-4F18-980E-8B0C8EFE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9814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Information, navigation, early detection, referral quality, trust and affordability all influence whether support arrives before crisis.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B6D074-3932-4A81-8C93-22DD43D1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8196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FD8CA-72FB-40B0-8AA7-F3AC3E4F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101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2E2E"/>
                </a:solidFill>
              </a:defRPr>
            </a:pPr>
            <a:r>
              <a:rPr sz="1200" b="1" i="0">
                <a:solidFill>
                  <a:srgbClr val="7A2E2E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FCC2E-8938-4B8C-A6F3-42FA0E4A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0101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Continuity changes the meaning of support.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F2683-4A76-4EE3-A547-6D3080CC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0101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Postpartum contact, peer access, immunisation follow-through and school-age re-engagement turn a transaction into a relationship.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0F335-18B6-4D57-9EBA-E401C6D8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VSF NIGERIA • INSTITUTIONAL PROSPECTUS 2026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0089F-10DC-4B47-A7F6-B270307E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871835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414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DEDCE3-4E67-40A5-8B2A-6E30A6AF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D9CEDD"/>
                </a:solidFill>
              </a:defRPr>
            </a:pPr>
            <a:r>
              <a:rPr sz="975" b="1" i="0">
                <a:solidFill>
                  <a:srgbClr val="D9CEDD"/>
                </a:solidFill>
              </a:rPr>
              <a:t>DIRECTION, GAPS + SUPPORT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2D809-54EC-46E8-B814-BD4CCD94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Where each organisation is going—and what it needs next.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E8ADAB-D6FB-40AB-8562-D0E3C8F0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D496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F7289-B20A-4C88-B47F-B37ED3EE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F50062"/>
                </a:solidFill>
              </a:defRPr>
            </a:pPr>
            <a:r>
              <a:rPr sz="900" b="1" i="0">
                <a:solidFill>
                  <a:srgbClr val="F5006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7EA36F-06BF-4D4E-80DA-964BA4FD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VSF NIGERIA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21AD2-499E-406C-8735-A51224CB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18859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Connected programmes, initiatives, provider pathways and six years of delivery evidence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8CE079-F03A-4559-B4A1-956304899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628900"/>
            <a:ext cx="228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B57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5FBA4-4686-4528-BB32-17C69749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0383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F50062"/>
                </a:solidFill>
              </a:defRPr>
            </a:pPr>
            <a:r>
              <a:rPr sz="900" b="1" i="0">
                <a:solidFill>
                  <a:srgbClr val="F5006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0B184-B157-4AAD-A8F5-02C32B7B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457450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NIGERIA NEXT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FC77A-C4AC-4B1C-8D09-1A3F0ACD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028950"/>
            <a:ext cx="18859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Prevention, screening, referral, navigation, continuity and stronger outcomes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2EB7F-30AD-4802-969C-E3CE4811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8225" y="2628900"/>
            <a:ext cx="228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B57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023EC3-2B57-4418-A33F-9FF3BA25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0383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D9A7A4"/>
                </a:solidFill>
              </a:defRPr>
            </a:pPr>
            <a:r>
              <a:rPr sz="900" b="1" i="0">
                <a:solidFill>
                  <a:srgbClr val="D9A7A4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A46ADA-5237-46CF-A21D-78B53F1D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457450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UK CHARITY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BCD1C7-C68E-4B28-B2C3-AAC82325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028950"/>
            <a:ext cx="18859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Registered charity, community programmes, supporter base and an emerging pregnancy and baby-loss focus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269A14-F1E4-48A3-BBBA-C553678A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28900"/>
            <a:ext cx="228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B577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C70820-1BC5-4CDD-AB68-B9AE9640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0383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D9A7A4"/>
                </a:solidFill>
              </a:defRPr>
            </a:pPr>
            <a:r>
              <a:rPr sz="900" b="1" i="0">
                <a:solidFill>
                  <a:srgbClr val="D9A7A4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591434-66AD-4F4B-9D83-CAE133A0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457450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UK NEXT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883C7F-1DBD-40C7-BD01-992852D5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028950"/>
            <a:ext cx="18859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An evaluated, culturally responsive pathway, beginning in Brent, Ealing and Harrow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244893-8D20-4E3E-AA39-D390D499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628900"/>
            <a:ext cx="228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B577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4075A-6E95-4EC3-985F-73ADFEA2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0383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D9A7A4"/>
                </a:solidFill>
              </a:defRPr>
            </a:pPr>
            <a:r>
              <a:rPr sz="900" b="1" i="0">
                <a:solidFill>
                  <a:srgbClr val="D9A7A4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3E4975-A7A1-4166-AF08-77F13E41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457450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JOINT WORK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900402-AD86-4E66-80CF-03EB9ADF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28950"/>
            <a:ext cx="18859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Research, evaluation and knowledge exchange only through separately approved work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215EAB-60A4-4EBF-81F7-52FF7D2A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05400"/>
            <a:ext cx="10439400" cy="857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35233F"/>
          </a:solidFill>
          <a:ln xmlns:a="http://schemas.openxmlformats.org/drawingml/2006/main" w="9525">
            <a:solidFill>
              <a:srgbClr val="5D496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6172E7-4FB8-4E42-B455-86CE5E2C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353050"/>
            <a:ext cx="9829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 i="0">
                <a:solidFill>
                  <a:srgbClr val="FFFFFF"/>
                </a:solidFill>
              </a:defRPr>
            </a:pPr>
            <a:r>
              <a:rPr sz="1575" b="1" i="0">
                <a:solidFill>
                  <a:srgbClr val="FFFFFF"/>
                </a:solidFill>
              </a:rPr>
              <a:t>Support required: Nigeria—multi-year capital, data and evaluation, and health-system integration. UK—programme capital, research and evaluation, and local maternity and public-health relationships.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8E202D-E06B-4D3B-8290-A8B2B1B8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C6B8CB"/>
                </a:solidFill>
              </a:defRPr>
            </a:pPr>
            <a:r>
              <a:rPr sz="750" b="1" i="0">
                <a:solidFill>
                  <a:srgbClr val="C6B8CB"/>
                </a:solidFill>
              </a:rPr>
              <a:t>ENTITY-SPECIFIC DIRECTION • GAPS • SUPPORT • SEPARATE ACCOUNTABILITY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5379AC-8BEC-4EE8-ABBA-D146CAAA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C6B8CB"/>
                </a:solidFill>
              </a:defRPr>
            </a:pPr>
            <a:r>
              <a:rPr sz="750" b="1" i="0">
                <a:solidFill>
                  <a:srgbClr val="C6B8CB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685430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2BD6C5-EE39-473F-A63A-4FDA4D3FE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PARTNERSHIP + SUPPORT ROUTES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FED7A-FB07-4E6F-BDE8-614E9F6D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Three routes. Each governed and funded separately.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DC732-62E0-43D5-9765-B55F0F92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7A2CC-C379-4FD9-B058-0A47FA9F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7645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solidFill>
              <a:srgbClr val="F5006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D52B4B-6315-4B94-8682-2517EF89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812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F50062"/>
                </a:solidFill>
              </a:defRPr>
            </a:pPr>
            <a:r>
              <a:rPr sz="1200" b="1" i="0">
                <a:solidFill>
                  <a:srgbClr val="F50062"/>
                </a:solidFill>
              </a:rPr>
              <a:t>VSF NIGERIA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DC94D1-E1AB-4442-B247-0B820023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05150"/>
            <a:ext cx="3238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24142F"/>
                </a:solidFill>
              </a:defRPr>
            </a:pPr>
            <a:r>
              <a:rPr sz="1875" b="1" i="0">
                <a:solidFill>
                  <a:srgbClr val="24142F"/>
                </a:solidFill>
              </a:rPr>
              <a:t>Priority support: multi-year capital, evaluation and data, health-system integration and delivery capacity.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4D574-186F-44EA-9980-5A53D6D7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006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123541-0514-40EB-8ACC-9C30FB84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67300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Best fit: global health funders • corporate foundations • government programmes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EB007-370A-451C-B29E-5C654A59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07645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176F"/>
          </a:solidFill>
          <a:ln xmlns:a="http://schemas.openxmlformats.org/drawingml/2006/main" w="0">
            <a:solidFill>
              <a:srgbClr val="4B176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2CAF7-9855-44ED-BB5F-D963BB4F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3812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4B176F"/>
                </a:solidFill>
              </a:defRPr>
            </a:pPr>
            <a:r>
              <a:rPr sz="1200" b="1" i="0">
                <a:solidFill>
                  <a:srgbClr val="4B176F"/>
                </a:solidFill>
              </a:rPr>
              <a:t>VICTORIA'S SMILE LIMITED (UK)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D0CE13-70F1-4618-8A3A-268F9117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105150"/>
            <a:ext cx="3238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24142F"/>
                </a:solidFill>
              </a:defRPr>
            </a:pPr>
            <a:r>
              <a:rPr sz="1875" b="1" i="0">
                <a:solidFill>
                  <a:srgbClr val="24142F"/>
                </a:solidFill>
              </a:rPr>
              <a:t>Priority support: programme capital, evaluation and local maternity/public-health partnerships.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69C48-A7ED-4E30-BE63-577605BA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8006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A63519-01F8-4BD6-9993-2078F7E9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067300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Best fit: trusts • local authorities • NHS/ICBs • corporate partners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D0735C-0184-4EC9-B5BD-050E634A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7645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2E2E"/>
          </a:solidFill>
          <a:ln xmlns:a="http://schemas.openxmlformats.org/drawingml/2006/main" w="0">
            <a:solidFill>
              <a:srgbClr val="7A2E2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0255AF-2719-4549-B0D9-E7C5416C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2E2E"/>
                </a:solidFill>
              </a:defRPr>
            </a:pPr>
            <a:r>
              <a:rPr sz="1200" b="1" i="0">
                <a:solidFill>
                  <a:srgbClr val="7A2E2E"/>
                </a:solidFill>
              </a:rPr>
              <a:t>DEFINED COLLABORATION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09AF1-FC43-41B3-BEDF-177E361F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05150"/>
            <a:ext cx="3238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24142F"/>
                </a:solidFill>
              </a:defRPr>
            </a:pPr>
            <a:r>
              <a:rPr sz="1875" b="1" i="0">
                <a:solidFill>
                  <a:srgbClr val="24142F"/>
                </a:solidFill>
              </a:rPr>
              <a:t>Defined joint work: research, evaluation or knowledge exchange, with separate roles, approvals and budgets.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38AF6-BFA7-4817-85B9-BE6E295A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8006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0D0B8-5285-4277-8C1F-ECB10D99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067300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872"/>
                </a:solidFill>
              </a:defRPr>
            </a:pPr>
            <a:r>
              <a:rPr sz="1275" b="0" i="0">
                <a:solidFill>
                  <a:srgbClr val="6E6872"/>
                </a:solidFill>
              </a:rPr>
              <a:t>Best fit: universities • research funders • multilaterals • technical partners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CE362-2CA4-44ED-A877-A30ADE83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0198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 i="0">
                <a:solidFill>
                  <a:srgbClr val="4B176F"/>
                </a:solidFill>
              </a:defRPr>
            </a:pPr>
            <a:r>
              <a:rPr sz="1575" b="1" i="0">
                <a:solidFill>
                  <a:srgbClr val="4B176F"/>
                </a:solidFill>
              </a:rPr>
              <a:t>Funding is received and reported by the responsible legal entity. Victoria House is a separate Nigeria capital case.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67FCA3-0285-4379-B071-8CF29611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PARTNERSHIP ROUTES • ENTITY-SPECIFIC APPROVAL AND ACCOUNTABILITY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4CCB64-9212-43D1-9AB0-989B51F0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025505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2A8B6A-728F-4D14-90EC-BB4A592F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THE INSTITUTIONAL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533997-0E01-401B-9ECB-BAF8E79A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Why engage these two organisations now.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494939-2DBD-4474-A213-B0C2D7C3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F129EC-1308-4284-9777-64CA6FAA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F50062"/>
                </a:solidFill>
              </a:defRPr>
            </a:pPr>
            <a:r>
              <a:rPr sz="975" b="1" i="0">
                <a:solidFill>
                  <a:srgbClr val="F5006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08E96-2B2B-4D2F-B122-8620491F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621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Nigeria delivery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81CA7-BD09-4CD2-8802-7A8E7DCA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40030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Six years of VSF Nigeria programme activity, provider payments and community mobilisation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A487F-AAF9-4F74-A8BA-1184D00D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9812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F50062"/>
                </a:solidFill>
              </a:defRPr>
            </a:pPr>
            <a:r>
              <a:rPr sz="975" b="1" i="0">
                <a:solidFill>
                  <a:srgbClr val="F50062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2C1D5B-0476-4323-A62E-2A940C04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621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UK charitable infrastructure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6CFE8-BCC1-4A39-B7BA-511F6988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40030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Registered charity, Gift Aid, community programmes and an emerging local pathway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E2371-BBC4-4616-9D5D-DBF385DD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F50062"/>
                </a:solidFill>
              </a:defRPr>
            </a:pPr>
            <a:r>
              <a:rPr sz="975" b="1" i="0">
                <a:solidFill>
                  <a:srgbClr val="F50062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0B713-8BA8-4417-8E4C-17B319F8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27660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Nigeria physical asset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2729E-AA1F-4920-BB1C-12EA6E82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71475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Victoria House provides a physical anchor for VSF Nigeria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6CCC3-C39E-4CA7-B4D4-2F848345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956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7A2E2E"/>
                </a:solidFill>
              </a:defRPr>
            </a:pPr>
            <a:r>
              <a:rPr sz="975" b="1" i="0">
                <a:solidFill>
                  <a:srgbClr val="7A2E2E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A0394-7D35-4B7D-9C23-AC52918A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27660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Cross-border learning potential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89FEA-2E08-4770-B32A-8C5838E3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71475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Collaboration can use a written agreement with separate roles and budgets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6EC9A3-2D77-4044-86C2-096E74BC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101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7A2E2E"/>
                </a:solidFill>
              </a:defRPr>
            </a:pPr>
            <a:r>
              <a:rPr sz="975" b="1" i="0">
                <a:solidFill>
                  <a:srgbClr val="7A2E2E"/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18B38-BA46-4083-BA10-D5A71BA6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5910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Mobilisable communities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76B270-C1B2-4F9B-BF1F-04CBD7AC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02920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Historic campaigns and supporter communities create reach without consolidating income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07CC22-2D11-40EF-8052-EE1D97D9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6101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7A2E2E"/>
                </a:solidFill>
              </a:defRPr>
            </a:pPr>
            <a:r>
              <a:rPr sz="975" b="1" i="0">
                <a:solidFill>
                  <a:srgbClr val="7A2E2E"/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5B2239-55E2-40CE-AF40-A3C070AB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5910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24142F"/>
                </a:solidFill>
              </a:defRPr>
            </a:pPr>
            <a:r>
              <a:rPr sz="1800" b="1" i="0">
                <a:solidFill>
                  <a:srgbClr val="24142F"/>
                </a:solidFill>
              </a:rPr>
              <a:t>Governance discipline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A731C5-BFA9-4E13-BA80-EB60E909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029200"/>
            <a:ext cx="4191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E6872"/>
                </a:solidFill>
              </a:defRPr>
            </a:pPr>
            <a:r>
              <a:rPr sz="1350" b="0" i="0">
                <a:solidFill>
                  <a:srgbClr val="6E6872"/>
                </a:solidFill>
              </a:rPr>
              <a:t>The two organisations are separating evidence, funds, decisions and reporting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8A6184-C974-42E5-BF27-6C0A5265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4360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725" b="1" i="0">
                <a:solidFill>
                  <a:srgbClr val="4B176F"/>
                </a:solidFill>
              </a:defRPr>
            </a:pPr>
            <a:r>
              <a:rPr sz="1725" b="1" i="0">
                <a:solidFill>
                  <a:srgbClr val="4B176F"/>
                </a:solidFill>
              </a:rPr>
              <a:t>The proposition is not to finance an informal group. It is to fund defined work through the organisation accountable for delivering it.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EDB650-7D59-408E-80DE-EE6C2732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TWO INDEPENDENT ORGANISATIONS • INSTITUTIONAL PROSPECTUS 2026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9E0A1C-B08E-4B61-953E-826D530C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892069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C106FB-B05E-4BE0-A412-432EFCCC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6E6872"/>
                </a:solidFill>
              </a:defRPr>
            </a:pPr>
            <a:r>
              <a:rPr sz="975" b="1" i="0">
                <a:solidFill>
                  <a:srgbClr val="6E6872"/>
                </a:solidFill>
              </a:rPr>
              <a:t>APPENDIX • DUE DILIGENCE NOTE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83750-CEAC-44AC-AA01-34A5F061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24142F"/>
                </a:solidFill>
              </a:defRPr>
            </a:pPr>
            <a:r>
              <a:rPr sz="2850" b="1" i="0">
                <a:solidFill>
                  <a:srgbClr val="24142F"/>
                </a:solidFill>
              </a:rPr>
              <a:t>The claims in this prospectus are deliberately separated by evidence status.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BA867-17E0-4D35-8D41-120EF8A0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62A79-88B3-4A2F-9297-781F27CE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431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56859"/>
                </a:solidFill>
              </a:defRPr>
            </a:pPr>
            <a:r>
              <a:rPr sz="975" b="1" i="0">
                <a:solidFill>
                  <a:srgbClr val="356859"/>
                </a:solidFill>
              </a:rPr>
              <a:t>LEDGER-BACKED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9FA59-8607-4E82-AEEC-ECC9FF27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9050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VSF Nigeria: NGN 74.78m main-ledger baseline. Historic campaigns: £54.7k in GBP; not additive or consolidated income.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8DE9A-DC83-4C97-B6A1-60CF3A54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34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E22D4-74D3-4445-9617-25EDCDDF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4B176F"/>
                </a:solidFill>
              </a:defRPr>
            </a:pPr>
            <a:r>
              <a:rPr sz="975" b="1" i="0">
                <a:solidFill>
                  <a:srgbClr val="4B176F"/>
                </a:solidFill>
              </a:rPr>
              <a:t>PROGRAMME BASELINE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36421-F5FC-4CBD-B925-44622AB5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432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VSF Nigeria: five programme pillars; 2,000+ reach; 15th outreach scheduled; 600+ support transactions. SMP is one programme.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ED782-CAB1-4119-BAF1-8F34FDB8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90900"/>
            <a:ext cx="1034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BC83B-365D-46A8-A42C-2D2494AC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195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7A2E2E"/>
                </a:solidFill>
              </a:defRPr>
            </a:pPr>
            <a:r>
              <a:rPr sz="975" b="1" i="0">
                <a:solidFill>
                  <a:srgbClr val="7A2E2E"/>
                </a:solidFill>
              </a:rPr>
              <a:t>MANAGEMENT ESTIMATE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BF65B8-FB64-41B2-A4B1-1B5AD443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814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VSF Nigeria: NGN 94m+ current management figure, including additional Victoria House investment; reconciliation continues.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A1463-D68D-4AA8-95FD-C45ED32F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29100"/>
            <a:ext cx="1034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2D8F8-A276-4008-8F59-0898A123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577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F50062"/>
                </a:solidFill>
              </a:defRPr>
            </a:pPr>
            <a:r>
              <a:rPr sz="975" b="1" i="0">
                <a:solidFill>
                  <a:srgbClr val="F50062"/>
                </a:solidFill>
              </a:rPr>
              <a:t>DELIVERED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AE3A8-515A-4EF6-9E33-DF520B45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196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Victoria's Smile Limited (UK): sessions, Ìyá Hub feedback, supporter community and legal milestones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5BB2B4-8DE2-4C0B-9579-5BC17274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67300"/>
            <a:ext cx="1034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DE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D0218F-C160-4536-8DD3-9D9CBDAA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A65343"/>
                </a:solidFill>
              </a:defRPr>
            </a:pPr>
            <a:r>
              <a:rPr sz="975" b="1" i="0">
                <a:solidFill>
                  <a:srgbClr val="A65343"/>
                </a:solidFill>
              </a:rPr>
              <a:t>EMERGING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4C17D-FB29-4937-9F3B-22C9AB25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2578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142F"/>
                </a:solidFill>
              </a:defRPr>
            </a:pPr>
            <a:r>
              <a:rPr sz="1575" b="0" i="0">
                <a:solidFill>
                  <a:srgbClr val="24142F"/>
                </a:solidFill>
              </a:rPr>
              <a:t>Victoria's Smile Limited (UK): emerging health-system, local-authority, academic and policy relationships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9A600B-0D2A-492B-B301-AD5F0C97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6000750"/>
            <a:ext cx="9944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425" b="1" i="0">
                <a:solidFill>
                  <a:srgbClr val="6E6872"/>
                </a:solidFill>
              </a:defRPr>
            </a:pPr>
            <a:r>
              <a:rPr sz="1425" b="1" i="0">
                <a:solidFill>
                  <a:srgbClr val="6E6872"/>
                </a:solidFill>
              </a:rPr>
              <a:t>No figures represent consolidated accounts. Collaboration will be separately approved, documented and reported.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BB1E8-83D9-4B46-B855-6B9C0A9E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ENTITY-ATTRIBUTED EVIDENCE • NO CONSOLIDATED ACCOUNTS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70C5E2-9BB2-43E2-9D50-C05EFD43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579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750" b="1" i="0">
                <a:solidFill>
                  <a:srgbClr val="9B929E"/>
                </a:solidFill>
              </a:defRPr>
            </a:pPr>
            <a:r>
              <a:rPr sz="750" b="1" i="0">
                <a:solidFill>
                  <a:srgbClr val="9B929E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4809394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2414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A1949-9DA6-429E-A4F6-89D08052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0062"/>
          </a:solidFill>
          <a:ln xmlns:a="http://schemas.openxmlformats.org/drawingml/2006/main" w="0">
            <a:solidFill>
              <a:srgbClr val="F5006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8D458-40D8-44BB-BFD6-DDFAFD9B9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191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DCCFE0"/>
                </a:solidFill>
              </a:defRPr>
            </a:pPr>
            <a:r>
              <a:rPr sz="1050" b="1" i="0">
                <a:solidFill>
                  <a:srgbClr val="DCCFE0"/>
                </a:solidFill>
              </a:rPr>
              <a:t>THE NEXT CHAPTER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A1890-0ED3-499A-AD4D-25A880A9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81150"/>
            <a:ext cx="8953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Two organisations.
Clear accountability.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28C3C-8FBE-42BD-BF9D-12EABFFC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904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DCCFE0"/>
                </a:solidFill>
              </a:defRPr>
            </a:pPr>
            <a:r>
              <a:rPr sz="2025" b="0" i="0">
                <a:solidFill>
                  <a:srgbClr val="DCCFE0"/>
                </a:solidFill>
              </a:rPr>
              <a:t>Independent in governance and finance. Aligned in their commitment to safer motherhood—and open to entity-specific partnerships.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52D3C-393C-454D-AC30-85ED265D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24400"/>
            <a:ext cx="152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00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8C99F0-F26B-4600-B7C3-CC07A1D0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62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Sade Adesakin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08094-93FA-4993-BBB9-DF837CB2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435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CCFE0"/>
                </a:solidFill>
              </a:defRPr>
            </a:pPr>
            <a:r>
              <a:rPr sz="1350" b="0" i="0">
                <a:solidFill>
                  <a:srgbClr val="DCCFE0"/>
                </a:solidFill>
              </a:rPr>
              <a:t>Founder of both organisations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5E644E-3872-4C65-9BF5-3A183F33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4350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425" b="0" i="0">
                <a:solidFill>
                  <a:srgbClr val="FFFFFF"/>
                </a:solidFill>
              </a:defRPr>
            </a:pPr>
            <a:r>
              <a:rPr sz="1425" b="0" i="0">
                <a:solidFill>
                  <a:srgbClr val="FFFFFF"/>
                </a:solidFill>
              </a:rPr>
              <a:t>NG · info@victoriassmilefoundation.com</a:t>
            </a:r>
          </a:p>
          <a:p xmlns:a="http://schemas.openxmlformats.org/drawingml/2006/main">
            <a:pPr algn="r">
              <a:buNone/>
              <a:defRPr sz="1425" b="0" i="0">
                <a:solidFill>
                  <a:srgbClr val="FFFFFF"/>
                </a:solidFill>
              </a:defRPr>
            </a:pPr>
            <a:r>
              <a:rPr sz="1425" b="0" i="0">
                <a:solidFill>
                  <a:srgbClr val="FFFFFF"/>
                </a:solidFill>
              </a:rPr>
              <a:t>UK · info@victoriassmileuk.com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277D2-9EAD-4F20-BDB8-01F3C3A7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9817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75" b="1" i="0">
                <a:solidFill>
                  <a:srgbClr val="AFA0B5"/>
                </a:solidFill>
              </a:defRPr>
            </a:pPr>
            <a:r>
              <a:rPr sz="975" b="1" i="0">
                <a:solidFill>
                  <a:srgbClr val="AFA0B5"/>
                </a:solidFill>
              </a:rPr>
              <a:t>@victoriassmilefoundation   •   @victoriassmileuk</a:t>
            </a:r>
          </a:p>
        </p:txBody>
      </p:sp>
    </p:spTree>
    <p:extLst>
      <p:ext uri="{BB962C8B-B14F-4D97-AF65-F5344CB8AC3E}">
        <p14:creationId xmlns:p14="http://schemas.microsoft.com/office/powerpoint/2010/main" val="8893306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2026-08-30T02:54:02.7260000Z</dcterms:created>
  <dcterms:modified xsi:type="dcterms:W3CDTF">2026-08-30T02:54:02.7260000Z</dcterms:modified>
</coreProperties>
</file>